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5"/>
  </p:notesMasterIdLst>
  <p:sldIdLst>
    <p:sldId id="256" r:id="rId2"/>
    <p:sldId id="332" r:id="rId3"/>
    <p:sldId id="308" r:id="rId4"/>
    <p:sldId id="324" r:id="rId5"/>
    <p:sldId id="325" r:id="rId6"/>
    <p:sldId id="326" r:id="rId7"/>
    <p:sldId id="310" r:id="rId8"/>
    <p:sldId id="328" r:id="rId9"/>
    <p:sldId id="329" r:id="rId10"/>
    <p:sldId id="330" r:id="rId11"/>
    <p:sldId id="331" r:id="rId12"/>
    <p:sldId id="307" r:id="rId13"/>
    <p:sldId id="321" r:id="rId1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d_Kallisto" panose="020B0604020202020204" charset="0"/>
      <p:regular r:id="rId20"/>
    </p:embeddedFont>
    <p:embeddedFont>
      <p:font typeface="JetBrains Mono" panose="02000009000000000000" pitchFamily="49" charset="0"/>
      <p:regular r:id="rId21"/>
      <p:bold r:id="rId22"/>
      <p:italic r:id="rId23"/>
      <p:boldItalic r:id="rId24"/>
    </p:embeddedFont>
    <p:embeddedFont>
      <p:font typeface="Mont ExtraLight DEMO" panose="020B0604020202020204" charset="-52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Light" panose="02000000000000000000" pitchFamily="2" charset="0"/>
      <p:regular r:id="rId30"/>
      <p:bold r:id="rId31"/>
      <p:italic r:id="rId32"/>
      <p:boldItalic r:id="rId33"/>
    </p:embeddedFont>
    <p:embeddedFont>
      <p:font typeface="Roboto Thin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14" userDrawn="1">
          <p15:clr>
            <a:srgbClr val="A4A3A4"/>
          </p15:clr>
        </p15:guide>
        <p15:guide id="2" pos="5715" userDrawn="1">
          <p15:clr>
            <a:srgbClr val="A4A3A4"/>
          </p15:clr>
        </p15:guide>
        <p15:guide id="3" pos="2631" userDrawn="1">
          <p15:clr>
            <a:srgbClr val="9AA0A6"/>
          </p15:clr>
        </p15:guide>
        <p15:guide id="4" pos="5216" userDrawn="1">
          <p15:clr>
            <a:srgbClr val="9AA0A6"/>
          </p15:clr>
        </p15:guide>
        <p15:guide id="5" orient="horz" pos="32" userDrawn="1">
          <p15:clr>
            <a:srgbClr val="9AA0A6"/>
          </p15:clr>
        </p15:guide>
        <p15:guide id="6" orient="horz" pos="2900">
          <p15:clr>
            <a:srgbClr val="9AA0A6"/>
          </p15:clr>
        </p15:guide>
        <p15:guide id="7" orient="horz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916"/>
    <a:srgbClr val="7CB546"/>
    <a:srgbClr val="9B7710"/>
    <a:srgbClr val="FFFF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 autoAdjust="0"/>
    <p:restoredTop sz="94674"/>
  </p:normalViewPr>
  <p:slideViewPr>
    <p:cSldViewPr snapToGrid="0">
      <p:cViewPr varScale="1">
        <p:scale>
          <a:sx n="101" d="100"/>
          <a:sy n="101" d="100"/>
        </p:scale>
        <p:origin x="276" y="55"/>
      </p:cViewPr>
      <p:guideLst>
        <p:guide orient="horz" pos="2414"/>
        <p:guide pos="5715"/>
        <p:guide pos="2631"/>
        <p:guide pos="5216"/>
        <p:guide orient="horz" pos="32"/>
        <p:guide orient="horz" pos="2900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gor Ivanov" userId="2ae1a5b995815223" providerId="LiveId" clId="{52DC7698-49E6-4C59-8E84-42454B473019}"/>
    <pc:docChg chg="modSld">
      <pc:chgData name="Igor Ivanov" userId="2ae1a5b995815223" providerId="LiveId" clId="{52DC7698-49E6-4C59-8E84-42454B473019}" dt="2021-11-29T14:08:31.922" v="69" actId="1037"/>
      <pc:docMkLst>
        <pc:docMk/>
      </pc:docMkLst>
      <pc:sldChg chg="modSp mod">
        <pc:chgData name="Igor Ivanov" userId="2ae1a5b995815223" providerId="LiveId" clId="{52DC7698-49E6-4C59-8E84-42454B473019}" dt="2021-11-29T14:08:02.691" v="57" actId="113"/>
        <pc:sldMkLst>
          <pc:docMk/>
          <pc:sldMk cId="0" sldId="307"/>
        </pc:sldMkLst>
        <pc:spChg chg="mod">
          <ac:chgData name="Igor Ivanov" userId="2ae1a5b995815223" providerId="LiveId" clId="{52DC7698-49E6-4C59-8E84-42454B473019}" dt="2021-11-29T14:08:02.691" v="57" actId="113"/>
          <ac:spMkLst>
            <pc:docMk/>
            <pc:sldMk cId="0" sldId="307"/>
            <ac:spMk id="432" creationId="{00000000-0000-0000-0000-000000000000}"/>
          </ac:spMkLst>
        </pc:spChg>
      </pc:sldChg>
      <pc:sldChg chg="modSp mod">
        <pc:chgData name="Igor Ivanov" userId="2ae1a5b995815223" providerId="LiveId" clId="{52DC7698-49E6-4C59-8E84-42454B473019}" dt="2021-11-29T14:06:00.302" v="3" actId="108"/>
        <pc:sldMkLst>
          <pc:docMk/>
          <pc:sldMk cId="3712478435" sldId="310"/>
        </pc:sldMkLst>
        <pc:spChg chg="mod">
          <ac:chgData name="Igor Ivanov" userId="2ae1a5b995815223" providerId="LiveId" clId="{52DC7698-49E6-4C59-8E84-42454B473019}" dt="2021-11-29T14:06:00.302" v="3" actId="108"/>
          <ac:spMkLst>
            <pc:docMk/>
            <pc:sldMk cId="3712478435" sldId="310"/>
            <ac:spMk id="45" creationId="{2C664C65-DBCA-424A-B269-343A8363EDAF}"/>
          </ac:spMkLst>
        </pc:spChg>
      </pc:sldChg>
      <pc:sldChg chg="modSp mod">
        <pc:chgData name="Igor Ivanov" userId="2ae1a5b995815223" providerId="LiveId" clId="{52DC7698-49E6-4C59-8E84-42454B473019}" dt="2021-11-29T14:07:49.186" v="55" actId="1037"/>
        <pc:sldMkLst>
          <pc:docMk/>
          <pc:sldMk cId="1292899384" sldId="321"/>
        </pc:sldMkLst>
        <pc:spChg chg="mod">
          <ac:chgData name="Igor Ivanov" userId="2ae1a5b995815223" providerId="LiveId" clId="{52DC7698-49E6-4C59-8E84-42454B473019}" dt="2021-11-29T14:07:34.683" v="15" actId="2711"/>
          <ac:spMkLst>
            <pc:docMk/>
            <pc:sldMk cId="1292899384" sldId="321"/>
            <ac:spMk id="2" creationId="{00000000-0000-0000-0000-000000000000}"/>
          </ac:spMkLst>
        </pc:spChg>
        <pc:spChg chg="mod">
          <ac:chgData name="Igor Ivanov" userId="2ae1a5b995815223" providerId="LiveId" clId="{52DC7698-49E6-4C59-8E84-42454B473019}" dt="2021-11-29T14:07:34.683" v="15" actId="2711"/>
          <ac:spMkLst>
            <pc:docMk/>
            <pc:sldMk cId="1292899384" sldId="321"/>
            <ac:spMk id="3" creationId="{00000000-0000-0000-0000-000000000000}"/>
          </ac:spMkLst>
        </pc:spChg>
        <pc:spChg chg="mod">
          <ac:chgData name="Igor Ivanov" userId="2ae1a5b995815223" providerId="LiveId" clId="{52DC7698-49E6-4C59-8E84-42454B473019}" dt="2021-11-29T14:07:49.186" v="55" actId="1037"/>
          <ac:spMkLst>
            <pc:docMk/>
            <pc:sldMk cId="1292899384" sldId="321"/>
            <ac:spMk id="6" creationId="{5C820F2D-AD7C-2640-9DD1-B07F82F11FEC}"/>
          </ac:spMkLst>
        </pc:spChg>
        <pc:spChg chg="mod">
          <ac:chgData name="Igor Ivanov" userId="2ae1a5b995815223" providerId="LiveId" clId="{52DC7698-49E6-4C59-8E84-42454B473019}" dt="2021-11-29T14:07:45.094" v="48" actId="1038"/>
          <ac:spMkLst>
            <pc:docMk/>
            <pc:sldMk cId="1292899384" sldId="321"/>
            <ac:spMk id="7" creationId="{FD6CA4EC-E8D6-AE40-AFEE-3BD12A8A62B9}"/>
          </ac:spMkLst>
        </pc:spChg>
      </pc:sldChg>
      <pc:sldChg chg="modSp mod">
        <pc:chgData name="Igor Ivanov" userId="2ae1a5b995815223" providerId="LiveId" clId="{52DC7698-49E6-4C59-8E84-42454B473019}" dt="2021-11-29T14:07:17.830" v="14" actId="113"/>
        <pc:sldMkLst>
          <pc:docMk/>
          <pc:sldMk cId="3604615363" sldId="324"/>
        </pc:sldMkLst>
        <pc:spChg chg="mod">
          <ac:chgData name="Igor Ivanov" userId="2ae1a5b995815223" providerId="LiveId" clId="{52DC7698-49E6-4C59-8E84-42454B473019}" dt="2021-11-29T14:07:17.830" v="14" actId="113"/>
          <ac:spMkLst>
            <pc:docMk/>
            <pc:sldMk cId="3604615363" sldId="324"/>
            <ac:spMk id="2" creationId="{00000000-0000-0000-0000-000000000000}"/>
          </ac:spMkLst>
        </pc:spChg>
      </pc:sldChg>
      <pc:sldChg chg="modSp mod">
        <pc:chgData name="Igor Ivanov" userId="2ae1a5b995815223" providerId="LiveId" clId="{52DC7698-49E6-4C59-8E84-42454B473019}" dt="2021-11-29T14:05:44.212" v="1" actId="113"/>
        <pc:sldMkLst>
          <pc:docMk/>
          <pc:sldMk cId="4000739212" sldId="325"/>
        </pc:sldMkLst>
        <pc:spChg chg="mod">
          <ac:chgData name="Igor Ivanov" userId="2ae1a5b995815223" providerId="LiveId" clId="{52DC7698-49E6-4C59-8E84-42454B473019}" dt="2021-11-29T14:05:44.212" v="1" actId="113"/>
          <ac:spMkLst>
            <pc:docMk/>
            <pc:sldMk cId="4000739212" sldId="325"/>
            <ac:spMk id="2" creationId="{00000000-0000-0000-0000-000000000000}"/>
          </ac:spMkLst>
        </pc:spChg>
      </pc:sldChg>
      <pc:sldChg chg="modSp mod">
        <pc:chgData name="Igor Ivanov" userId="2ae1a5b995815223" providerId="LiveId" clId="{52DC7698-49E6-4C59-8E84-42454B473019}" dt="2021-11-29T14:05:54.996" v="2" actId="108"/>
        <pc:sldMkLst>
          <pc:docMk/>
          <pc:sldMk cId="69591468" sldId="326"/>
        </pc:sldMkLst>
        <pc:spChg chg="mod">
          <ac:chgData name="Igor Ivanov" userId="2ae1a5b995815223" providerId="LiveId" clId="{52DC7698-49E6-4C59-8E84-42454B473019}" dt="2021-11-29T14:05:54.996" v="2" actId="108"/>
          <ac:spMkLst>
            <pc:docMk/>
            <pc:sldMk cId="69591468" sldId="326"/>
            <ac:spMk id="2" creationId="{00000000-0000-0000-0000-000000000000}"/>
          </ac:spMkLst>
        </pc:spChg>
      </pc:sldChg>
      <pc:sldChg chg="modSp mod">
        <pc:chgData name="Igor Ivanov" userId="2ae1a5b995815223" providerId="LiveId" clId="{52DC7698-49E6-4C59-8E84-42454B473019}" dt="2021-11-29T14:06:07.527" v="4" actId="108"/>
        <pc:sldMkLst>
          <pc:docMk/>
          <pc:sldMk cId="2373732816" sldId="328"/>
        </pc:sldMkLst>
        <pc:spChg chg="mod">
          <ac:chgData name="Igor Ivanov" userId="2ae1a5b995815223" providerId="LiveId" clId="{52DC7698-49E6-4C59-8E84-42454B473019}" dt="2021-11-29T14:06:07.527" v="4" actId="108"/>
          <ac:spMkLst>
            <pc:docMk/>
            <pc:sldMk cId="2373732816" sldId="328"/>
            <ac:spMk id="45" creationId="{2C664C65-DBCA-424A-B269-343A8363EDAF}"/>
          </ac:spMkLst>
        </pc:spChg>
      </pc:sldChg>
      <pc:sldChg chg="modSp mod">
        <pc:chgData name="Igor Ivanov" userId="2ae1a5b995815223" providerId="LiveId" clId="{52DC7698-49E6-4C59-8E84-42454B473019}" dt="2021-11-29T14:06:11.654" v="5" actId="108"/>
        <pc:sldMkLst>
          <pc:docMk/>
          <pc:sldMk cId="1451652708" sldId="329"/>
        </pc:sldMkLst>
        <pc:spChg chg="mod">
          <ac:chgData name="Igor Ivanov" userId="2ae1a5b995815223" providerId="LiveId" clId="{52DC7698-49E6-4C59-8E84-42454B473019}" dt="2021-11-29T14:06:11.654" v="5" actId="108"/>
          <ac:spMkLst>
            <pc:docMk/>
            <pc:sldMk cId="1451652708" sldId="329"/>
            <ac:spMk id="45" creationId="{2C664C65-DBCA-424A-B269-343A8363EDAF}"/>
          </ac:spMkLst>
        </pc:spChg>
      </pc:sldChg>
      <pc:sldChg chg="modSp mod">
        <pc:chgData name="Igor Ivanov" userId="2ae1a5b995815223" providerId="LiveId" clId="{52DC7698-49E6-4C59-8E84-42454B473019}" dt="2021-11-29T14:06:30.506" v="10" actId="113"/>
        <pc:sldMkLst>
          <pc:docMk/>
          <pc:sldMk cId="3898953408" sldId="330"/>
        </pc:sldMkLst>
        <pc:spChg chg="mod">
          <ac:chgData name="Igor Ivanov" userId="2ae1a5b995815223" providerId="LiveId" clId="{52DC7698-49E6-4C59-8E84-42454B473019}" dt="2021-11-29T14:06:15.485" v="6" actId="108"/>
          <ac:spMkLst>
            <pc:docMk/>
            <pc:sldMk cId="3898953408" sldId="330"/>
            <ac:spMk id="2" creationId="{00000000-0000-0000-0000-000000000000}"/>
          </ac:spMkLst>
        </pc:spChg>
        <pc:spChg chg="mod">
          <ac:chgData name="Igor Ivanov" userId="2ae1a5b995815223" providerId="LiveId" clId="{52DC7698-49E6-4C59-8E84-42454B473019}" dt="2021-11-29T14:06:30.506" v="10" actId="113"/>
          <ac:spMkLst>
            <pc:docMk/>
            <pc:sldMk cId="3898953408" sldId="330"/>
            <ac:spMk id="50" creationId="{52FAA1FA-C37B-43FD-91CC-21CFDFBD89E5}"/>
          </ac:spMkLst>
        </pc:spChg>
      </pc:sldChg>
      <pc:sldChg chg="modSp mod">
        <pc:chgData name="Igor Ivanov" userId="2ae1a5b995815223" providerId="LiveId" clId="{52DC7698-49E6-4C59-8E84-42454B473019}" dt="2021-11-29T14:08:31.922" v="69" actId="1037"/>
        <pc:sldMkLst>
          <pc:docMk/>
          <pc:sldMk cId="2842826472" sldId="332"/>
        </pc:sldMkLst>
        <pc:spChg chg="mod">
          <ac:chgData name="Igor Ivanov" userId="2ae1a5b995815223" providerId="LiveId" clId="{52DC7698-49E6-4C59-8E84-42454B473019}" dt="2021-11-29T14:08:31.922" v="69" actId="1037"/>
          <ac:spMkLst>
            <pc:docMk/>
            <pc:sldMk cId="2842826472" sldId="332"/>
            <ac:spMk id="7" creationId="{49DB3C38-0189-1848-BD8B-89F4BF6F460A}"/>
          </ac:spMkLst>
        </pc:spChg>
        <pc:spChg chg="mod">
          <ac:chgData name="Igor Ivanov" userId="2ae1a5b995815223" providerId="LiveId" clId="{52DC7698-49E6-4C59-8E84-42454B473019}" dt="2021-11-29T14:06:59.056" v="12" actId="113"/>
          <ac:spMkLst>
            <pc:docMk/>
            <pc:sldMk cId="2842826472" sldId="332"/>
            <ac:spMk id="24" creationId="{27291FFF-0C7E-AC49-A571-BC0C948C8EE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844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c5f240bc3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" name="Google Shape;14;gc5f240bc3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83f8bcd2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83f8bcd2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264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83f8bcd2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83f8bcd2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681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5f240bc3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5f240bc3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83f8bcd2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83f8bcd2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c5f240bc3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" name="Google Shape;26;gc5f240bc3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45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83f8bcd2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83f8bcd2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83f8bcd2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83f8bcd2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832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83f8bcd2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83f8bcd2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58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83f8bcd2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83f8bcd2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510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83f8bcd2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83f8bcd2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83f8bcd2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83f8bcd2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28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83f8bcd27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83f8bcd27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642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раздела 1">
  <p:cSld name="SECTION_HEADER_1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www.andersenlab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reddit.com/r/UplandMe/comments/hgjsua/i_messed_up_my_username_but_cant_find_anywhere_t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://www.andersenlab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emix-run/react-router/releases" TargetMode="External"/><Relationship Id="rId5" Type="http://schemas.openxmlformats.org/officeDocument/2006/relationships/hyperlink" Target="https://reactrouter.com/docs/en/v6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-75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59075" tIns="59075" rIns="59075" bIns="590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3">
            <a:alphaModFix amt="80000"/>
          </a:blip>
          <a:srcRect t="38682" r="44481" b="-2568"/>
          <a:stretch/>
        </p:blipFill>
        <p:spPr>
          <a:xfrm rot="-249">
            <a:off x="4999650" y="2"/>
            <a:ext cx="4148700" cy="30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/>
        </p:nvSpPr>
        <p:spPr>
          <a:xfrm>
            <a:off x="511757" y="1870669"/>
            <a:ext cx="6179700" cy="9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tx1"/>
                </a:solidFill>
                <a:latin typeface="Roboto Thin"/>
                <a:ea typeface="Roboto Thin"/>
                <a:cs typeface="Roboto Thin"/>
                <a:sym typeface="Roboto Thin"/>
              </a:rPr>
              <a:t>React Router 6</a:t>
            </a:r>
            <a:endParaRPr sz="4500" b="1" dirty="0">
              <a:solidFill>
                <a:schemeClr val="tx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9" name="Google Shape;19;p4"/>
          <p:cNvSpPr txBox="1"/>
          <p:nvPr/>
        </p:nvSpPr>
        <p:spPr>
          <a:xfrm>
            <a:off x="539750" y="4416054"/>
            <a:ext cx="22923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075" rIns="59075" bIns="59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spc="100" dirty="0">
                <a:solidFill>
                  <a:schemeClr val="tx1"/>
                </a:solidFill>
                <a:uFill>
                  <a:noFill/>
                </a:uFill>
                <a:latin typeface="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www.andersenlab.com</a:t>
            </a:r>
            <a:endParaRPr sz="1100" spc="100" dirty="0">
              <a:solidFill>
                <a:schemeClr val="tx1"/>
              </a:solidFill>
              <a:latin typeface="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7976248" y="397375"/>
            <a:ext cx="15852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lang="ru" sz="1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.1</a:t>
            </a:r>
            <a:r>
              <a:rPr lang="en-US" sz="1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" sz="1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.2021</a:t>
            </a:r>
            <a:endParaRPr sz="11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4000" y="4243508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;p4">
            <a:extLst>
              <a:ext uri="{FF2B5EF4-FFF2-40B4-BE49-F238E27FC236}">
                <a16:creationId xmlns:a16="http://schemas.microsoft.com/office/drawing/2014/main" id="{9DA7299B-0727-2A4F-925B-FCBDC5776ABC}"/>
              </a:ext>
            </a:extLst>
          </p:cNvPr>
          <p:cNvSpPr txBox="1"/>
          <p:nvPr/>
        </p:nvSpPr>
        <p:spPr>
          <a:xfrm>
            <a:off x="524252" y="3645241"/>
            <a:ext cx="6179700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Damascus" pitchFamily="2" charset="-78"/>
                <a:sym typeface="Roboto Light"/>
              </a:rPr>
              <a:t>Иванов Игорь</a:t>
            </a:r>
            <a:endParaRPr lang="ru" sz="26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Damascus" pitchFamily="2" charset="-78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3393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93967" y="637368"/>
            <a:ext cx="403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Установка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2BEB7F1-A65E-4965-A6BC-FBE49CD0CBD8}"/>
              </a:ext>
            </a:extLst>
          </p:cNvPr>
          <p:cNvSpPr/>
          <p:nvPr/>
        </p:nvSpPr>
        <p:spPr>
          <a:xfrm>
            <a:off x="576263" y="1326254"/>
            <a:ext cx="2901809" cy="4616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43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744AB-DA47-47F4-9B9A-FB032529BB9D}"/>
              </a:ext>
            </a:extLst>
          </p:cNvPr>
          <p:cNvSpPr txBox="1"/>
          <p:nvPr/>
        </p:nvSpPr>
        <p:spPr>
          <a:xfrm>
            <a:off x="576262" y="1410586"/>
            <a:ext cx="2606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464646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b="0" i="0" dirty="0">
                <a:solidFill>
                  <a:srgbClr val="464646"/>
                </a:solidFill>
                <a:effectLst/>
                <a:latin typeface="Consolas" panose="020B0609020204030204" pitchFamily="49" charset="0"/>
              </a:rPr>
              <a:t> i react-router-dom@6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297ECDB4-6E65-4C6B-89F1-1F6FF70D1D44}"/>
              </a:ext>
            </a:extLst>
          </p:cNvPr>
          <p:cNvSpPr/>
          <p:nvPr/>
        </p:nvSpPr>
        <p:spPr>
          <a:xfrm>
            <a:off x="576262" y="2180037"/>
            <a:ext cx="2901811" cy="4616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43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A8A76E-0370-4EE2-A89D-C2CF824667E9}"/>
              </a:ext>
            </a:extLst>
          </p:cNvPr>
          <p:cNvSpPr txBox="1"/>
          <p:nvPr/>
        </p:nvSpPr>
        <p:spPr>
          <a:xfrm>
            <a:off x="576264" y="2256980"/>
            <a:ext cx="285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464646"/>
                </a:solidFill>
                <a:effectLst/>
                <a:latin typeface="Consolas" panose="020B0609020204030204" pitchFamily="49" charset="0"/>
              </a:rPr>
              <a:t>yarn add react-router-dom@6</a:t>
            </a:r>
            <a:endParaRPr lang="ru-RU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FAA1FA-C37B-43FD-91CC-21CFDFBD89E5}"/>
              </a:ext>
            </a:extLst>
          </p:cNvPr>
          <p:cNvSpPr txBox="1"/>
          <p:nvPr/>
        </p:nvSpPr>
        <p:spPr>
          <a:xfrm>
            <a:off x="4266080" y="619258"/>
            <a:ext cx="403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Обновление с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v5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40DEDD-1D0C-4E17-9A3F-2D1A67620E3C}"/>
              </a:ext>
            </a:extLst>
          </p:cNvPr>
          <p:cNvSpPr txBox="1"/>
          <p:nvPr/>
        </p:nvSpPr>
        <p:spPr>
          <a:xfrm>
            <a:off x="4311251" y="1227017"/>
            <a:ext cx="2990715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40"/>
              </a:lnSpc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Рекомендуется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1840"/>
              </a:lnSpc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 -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React 16.8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и старше</a:t>
            </a:r>
          </a:p>
          <a:p>
            <a:pPr>
              <a:lnSpc>
                <a:spcPts val="1840"/>
              </a:lnSpc>
            </a:pP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 -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React Router 5.1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D887441-0D1D-8C46-8561-5B7C358D607B}"/>
              </a:ext>
            </a:extLst>
          </p:cNvPr>
          <p:cNvGrpSpPr/>
          <p:nvPr/>
        </p:nvGrpSpPr>
        <p:grpSpPr>
          <a:xfrm>
            <a:off x="4341249" y="2126586"/>
            <a:ext cx="4370578" cy="1570505"/>
            <a:chOff x="4233672" y="2265830"/>
            <a:chExt cx="4370578" cy="157050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4772A2-E6B6-45C1-B588-B49DFF80E882}"/>
                </a:ext>
              </a:extLst>
            </p:cNvPr>
            <p:cNvSpPr txBox="1"/>
            <p:nvPr/>
          </p:nvSpPr>
          <p:spPr>
            <a:xfrm>
              <a:off x="4233922" y="2265830"/>
              <a:ext cx="4370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Roboto Light" panose="02000000000000000000" pitchFamily="2" charset="0"/>
                  <a:ea typeface="Roboto Light" panose="02000000000000000000" pitchFamily="2" charset="0"/>
                </a:rPr>
                <a:t>Убрать</a:t>
              </a:r>
              <a:r>
                <a:rPr lang="ru-RU" sz="18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          </a:t>
              </a:r>
              <a:r>
                <a:rPr lang="en-US" sz="18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    </a:t>
              </a:r>
              <a:r>
                <a:rPr lang="ru-RU" sz="18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      </a:t>
              </a:r>
              <a:r>
                <a:rPr lang="ru-RU" dirty="0">
                  <a:latin typeface="Roboto Light" panose="02000000000000000000" pitchFamily="2" charset="0"/>
                  <a:ea typeface="Roboto Light" panose="02000000000000000000" pitchFamily="2" charset="0"/>
                </a:rPr>
                <a:t>внутри </a:t>
              </a:r>
              <a:endParaRPr lang="ru-RU" sz="18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234059A8-1BE0-478B-B340-7A47F9D7B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45" t="9176" r="1546" b="15398"/>
            <a:stretch/>
          </p:blipFill>
          <p:spPr>
            <a:xfrm>
              <a:off x="5025390" y="2372736"/>
              <a:ext cx="1036320" cy="194310"/>
            </a:xfrm>
            <a:prstGeom prst="rect">
              <a:avLst/>
            </a:prstGeom>
            <a:effectLst/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579E64A6-4455-4C1D-A818-07B33FC46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3" t="6704" r="3634" b="13028"/>
            <a:stretch/>
          </p:blipFill>
          <p:spPr>
            <a:xfrm>
              <a:off x="6863002" y="2348573"/>
              <a:ext cx="907284" cy="241942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EE7DB33-A3FA-491B-A480-F24BEBB98379}"/>
                </a:ext>
              </a:extLst>
            </p:cNvPr>
            <p:cNvSpPr txBox="1"/>
            <p:nvPr/>
          </p:nvSpPr>
          <p:spPr>
            <a:xfrm>
              <a:off x="4233672" y="2669404"/>
              <a:ext cx="4370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Roboto Light" panose="02000000000000000000" pitchFamily="2" charset="0"/>
                  <a:ea typeface="Roboto Light" panose="02000000000000000000" pitchFamily="2" charset="0"/>
                </a:rPr>
                <a:t>Заменить</a:t>
              </a: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     </a:t>
              </a:r>
              <a:r>
                <a:rPr lang="ru-RU" sz="18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              </a:t>
              </a:r>
              <a:r>
                <a:rPr lang="ru-RU" dirty="0">
                  <a:latin typeface="Roboto Light" panose="02000000000000000000" pitchFamily="2" charset="0"/>
                  <a:ea typeface="Roboto Light" panose="02000000000000000000" pitchFamily="2" charset="0"/>
                </a:rPr>
                <a:t>на  </a:t>
              </a:r>
              <a:endParaRPr lang="ru-RU" sz="18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432F7172-DC56-4417-B682-4889869EB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56" t="22738" r="4471" b="8526"/>
            <a:stretch/>
          </p:blipFill>
          <p:spPr>
            <a:xfrm>
              <a:off x="6499983" y="2748411"/>
              <a:ext cx="882379" cy="241942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508B4C-FC29-4BA2-B175-4CFF04230AFA}"/>
                </a:ext>
              </a:extLst>
            </p:cNvPr>
            <p:cNvSpPr txBox="1"/>
            <p:nvPr/>
          </p:nvSpPr>
          <p:spPr>
            <a:xfrm>
              <a:off x="4233922" y="3058137"/>
              <a:ext cx="4370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Roboto Light" panose="02000000000000000000" pitchFamily="2" charset="0"/>
                  <a:ea typeface="Roboto Light" panose="02000000000000000000" pitchFamily="2" charset="0"/>
                </a:rPr>
                <a:t>Заменить</a:t>
              </a: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            </a:t>
              </a:r>
              <a:r>
                <a:rPr lang="ru-RU" sz="18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                    </a:t>
              </a:r>
              <a:r>
                <a:rPr lang="ru-RU" dirty="0">
                  <a:latin typeface="Roboto Light" panose="02000000000000000000" pitchFamily="2" charset="0"/>
                  <a:ea typeface="Roboto Light" panose="02000000000000000000" pitchFamily="2" charset="0"/>
                </a:rPr>
                <a:t>на  </a:t>
              </a:r>
              <a:endParaRPr lang="ru-RU" sz="18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A58AD5C0-0559-4375-A5E0-C1E7CA499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03" t="16120" r="3487" b="7810"/>
            <a:stretch/>
          </p:blipFill>
          <p:spPr>
            <a:xfrm>
              <a:off x="5239558" y="3139027"/>
              <a:ext cx="1477473" cy="242872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CF946C1B-FC4A-4218-9E3E-0B6CA7EBE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24" t="16491" r="3784" b="15822"/>
            <a:stretch/>
          </p:blipFill>
          <p:spPr>
            <a:xfrm>
              <a:off x="7189771" y="3145470"/>
              <a:ext cx="1351802" cy="22939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FC22F92-E0EB-44BF-8D34-2A509BADB03C}"/>
                </a:ext>
              </a:extLst>
            </p:cNvPr>
            <p:cNvSpPr txBox="1"/>
            <p:nvPr/>
          </p:nvSpPr>
          <p:spPr>
            <a:xfrm>
              <a:off x="4233672" y="3467003"/>
              <a:ext cx="4370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Roboto Light" panose="02000000000000000000" pitchFamily="2" charset="0"/>
                  <a:ea typeface="Roboto Light" panose="02000000000000000000" pitchFamily="2" charset="0"/>
                </a:rPr>
                <a:t>Использовать</a:t>
              </a: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     </a:t>
              </a:r>
              <a:r>
                <a:rPr lang="ru-RU" sz="18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                </a:t>
              </a:r>
              <a:r>
                <a:rPr lang="en-US" sz="18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ru-RU" dirty="0">
                  <a:latin typeface="Roboto Light" panose="02000000000000000000" pitchFamily="2" charset="0"/>
                  <a:ea typeface="Roboto Light" panose="02000000000000000000" pitchFamily="2" charset="0"/>
                </a:rPr>
                <a:t>,</a:t>
              </a: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ru-RU" dirty="0">
                  <a:latin typeface="Roboto Light" panose="02000000000000000000" pitchFamily="2" charset="0"/>
                  <a:ea typeface="Roboto Light" panose="02000000000000000000" pitchFamily="2" charset="0"/>
                </a:rPr>
                <a:t>а</a:t>
              </a:r>
              <a:r>
                <a:rPr lang="ru-RU" sz="18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ru-RU" dirty="0">
                  <a:latin typeface="Roboto Light" panose="02000000000000000000" pitchFamily="2" charset="0"/>
                  <a:ea typeface="Roboto Light" panose="02000000000000000000" pitchFamily="2" charset="0"/>
                </a:rPr>
                <a:t>не  </a:t>
              </a:r>
              <a:endParaRPr lang="ru-RU" sz="18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E4C83C17-6F5B-4E74-BED0-3083D90F1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27" t="19579" r="1963" b="12141"/>
            <a:stretch/>
          </p:blipFill>
          <p:spPr>
            <a:xfrm>
              <a:off x="5653520" y="3581414"/>
              <a:ext cx="1096904" cy="204440"/>
            </a:xfrm>
            <a:prstGeom prst="rect">
              <a:avLst/>
            </a:prstGeom>
          </p:spPr>
        </p:pic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B7172AA0-7568-4730-828B-6BE6A707E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73" t="13356" r="2920" b="12200"/>
            <a:stretch/>
          </p:blipFill>
          <p:spPr>
            <a:xfrm>
              <a:off x="7325780" y="3560377"/>
              <a:ext cx="1042759" cy="227216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AF013951-2391-8643-847E-43DC5FA86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3" t="6704" r="3634" b="13028"/>
            <a:stretch/>
          </p:blipFill>
          <p:spPr>
            <a:xfrm>
              <a:off x="5209771" y="2742607"/>
              <a:ext cx="907284" cy="241942"/>
            </a:xfrm>
            <a:prstGeom prst="rect">
              <a:avLst/>
            </a:prstGeom>
          </p:spPr>
        </p:pic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C7703CA-413B-984B-94F0-03A172C4604F}"/>
              </a:ext>
            </a:extLst>
          </p:cNvPr>
          <p:cNvSpPr/>
          <p:nvPr/>
        </p:nvSpPr>
        <p:spPr>
          <a:xfrm>
            <a:off x="0" y="0"/>
            <a:ext cx="9144000" cy="385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FBA3C72B-4589-BC4D-9994-BD5789B404FC}"/>
              </a:ext>
            </a:extLst>
          </p:cNvPr>
          <p:cNvGrpSpPr/>
          <p:nvPr/>
        </p:nvGrpSpPr>
        <p:grpSpPr>
          <a:xfrm>
            <a:off x="233245" y="100925"/>
            <a:ext cx="830833" cy="196379"/>
            <a:chOff x="273375" y="60357"/>
            <a:chExt cx="875037" cy="206827"/>
          </a:xfrm>
          <a:noFill/>
        </p:grpSpPr>
        <p:pic>
          <p:nvPicPr>
            <p:cNvPr id="35" name="Picture 2" descr="Reload icon - Unicons Icon Set">
              <a:extLst>
                <a:ext uri="{FF2B5EF4-FFF2-40B4-BE49-F238E27FC236}">
                  <a16:creationId xmlns:a16="http://schemas.microsoft.com/office/drawing/2014/main" id="{DD92E921-4D41-8642-B84A-1B6A85AA1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4" y="102044"/>
              <a:ext cx="145988" cy="145988"/>
            </a:xfrm>
            <a:prstGeom prst="rect">
              <a:avLst/>
            </a:prstGeom>
            <a:grpFill/>
          </p:spPr>
        </p:pic>
        <p:pic>
          <p:nvPicPr>
            <p:cNvPr id="36" name="Picture 4" descr="Right, arrow icon - Free download on Iconfinder">
              <a:extLst>
                <a:ext uri="{FF2B5EF4-FFF2-40B4-BE49-F238E27FC236}">
                  <a16:creationId xmlns:a16="http://schemas.microsoft.com/office/drawing/2014/main" id="{09130FED-7894-7B43-8798-8E31E0E3B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28" y="102397"/>
              <a:ext cx="137636" cy="137636"/>
            </a:xfrm>
            <a:prstGeom prst="rect">
              <a:avLst/>
            </a:prstGeom>
            <a:grpFill/>
          </p:spPr>
        </p:pic>
        <p:pic>
          <p:nvPicPr>
            <p:cNvPr id="37" name="Picture 4" descr="Right, arrow icon - Free download on Iconfinder">
              <a:extLst>
                <a:ext uri="{FF2B5EF4-FFF2-40B4-BE49-F238E27FC236}">
                  <a16:creationId xmlns:a16="http://schemas.microsoft.com/office/drawing/2014/main" id="{0849DC54-47B8-FF48-B810-B2F4E7F83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3375" y="101570"/>
              <a:ext cx="137635" cy="137635"/>
            </a:xfrm>
            <a:prstGeom prst="rect">
              <a:avLst/>
            </a:prstGeom>
            <a:grpFill/>
          </p:spPr>
        </p:pic>
        <p:pic>
          <p:nvPicPr>
            <p:cNvPr id="38" name="Picture 6" descr="House Icons - Download Free Vector Icons | Noun Project">
              <a:extLst>
                <a:ext uri="{FF2B5EF4-FFF2-40B4-BE49-F238E27FC236}">
                  <a16:creationId xmlns:a16="http://schemas.microsoft.com/office/drawing/2014/main" id="{E2EA75C3-82E9-9247-9AE4-1713406E3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585" y="60357"/>
              <a:ext cx="206827" cy="206827"/>
            </a:xfrm>
            <a:prstGeom prst="rect">
              <a:avLst/>
            </a:prstGeom>
            <a:grpFill/>
          </p:spPr>
        </p:pic>
      </p:grp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A79F23C-C6BF-4D48-997E-76CAC368AC05}"/>
              </a:ext>
            </a:extLst>
          </p:cNvPr>
          <p:cNvSpPr/>
          <p:nvPr/>
        </p:nvSpPr>
        <p:spPr>
          <a:xfrm>
            <a:off x="1223755" y="61363"/>
            <a:ext cx="6275294" cy="2599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826D2B-DFA3-B646-BDFC-EC0DC826F360}"/>
              </a:ext>
            </a:extLst>
          </p:cNvPr>
          <p:cNvSpPr txBox="1"/>
          <p:nvPr/>
        </p:nvSpPr>
        <p:spPr>
          <a:xfrm>
            <a:off x="1514151" y="59147"/>
            <a:ext cx="4493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http://localhost:3000/reactrouter-meetup/installation</a:t>
            </a:r>
            <a:endParaRPr lang="ru-RU" sz="11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1" name="Скругленный прямоугольник 30">
            <a:extLst>
              <a:ext uri="{FF2B5EF4-FFF2-40B4-BE49-F238E27FC236}">
                <a16:creationId xmlns:a16="http://schemas.microsoft.com/office/drawing/2014/main" id="{7A38D386-8C09-EE44-A70B-2F24BC311EA5}"/>
              </a:ext>
            </a:extLst>
          </p:cNvPr>
          <p:cNvSpPr/>
          <p:nvPr/>
        </p:nvSpPr>
        <p:spPr>
          <a:xfrm>
            <a:off x="1368350" y="164386"/>
            <a:ext cx="109560" cy="79650"/>
          </a:xfrm>
          <a:prstGeom prst="roundRect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Арка 31">
            <a:extLst>
              <a:ext uri="{FF2B5EF4-FFF2-40B4-BE49-F238E27FC236}">
                <a16:creationId xmlns:a16="http://schemas.microsoft.com/office/drawing/2014/main" id="{DDBB697B-50E3-E04E-A14F-F1546DD84FC1}"/>
              </a:ext>
            </a:extLst>
          </p:cNvPr>
          <p:cNvSpPr/>
          <p:nvPr/>
        </p:nvSpPr>
        <p:spPr>
          <a:xfrm>
            <a:off x="1382053" y="113490"/>
            <a:ext cx="79632" cy="101600"/>
          </a:xfrm>
          <a:prstGeom prst="blockArc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4D272E1-F61C-A145-ACB0-69644CA7C0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171994" y="2284111"/>
            <a:ext cx="153685" cy="13306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9FCCB09-1F15-624C-ACB0-2A5052D521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166403" y="2665960"/>
            <a:ext cx="153685" cy="13306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F05E292-0632-F64C-8E33-F861D42065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166403" y="3063193"/>
            <a:ext cx="153685" cy="13306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C96B2A6-B01A-1749-AF5A-B53D376ED6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166403" y="3476588"/>
            <a:ext cx="153685" cy="1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5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3393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74493C-38BD-4318-8448-819ADA08F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5" t="12074" r="2080" b="9321"/>
          <a:stretch/>
        </p:blipFill>
        <p:spPr>
          <a:xfrm>
            <a:off x="431479" y="350120"/>
            <a:ext cx="4354804" cy="388288"/>
          </a:xfrm>
          <a:prstGeom prst="rect">
            <a:avLst/>
          </a:prstGeom>
          <a:effectLst>
            <a:outerShdw blurRad="114300" sx="102000" sy="102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452508E-CD68-4CF4-9FBE-51A44C28B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65" y="865802"/>
            <a:ext cx="4353797" cy="3974084"/>
          </a:xfrm>
          <a:prstGeom prst="rect">
            <a:avLst/>
          </a:prstGeom>
          <a:effectLst>
            <a:outerShdw blurRad="114300" sx="102000" sy="102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4DDD065-8E77-4C7B-AA0B-5B91705E1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15537" y="907366"/>
            <a:ext cx="3571593" cy="205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94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7;p4"/>
          <p:cNvPicPr preferRelativeResize="0"/>
          <p:nvPr/>
        </p:nvPicPr>
        <p:blipFill rotWithShape="1">
          <a:blip r:embed="rId3">
            <a:alphaModFix amt="80000"/>
          </a:blip>
          <a:srcRect t="38682" r="44481" b="-2568"/>
          <a:stretch/>
        </p:blipFill>
        <p:spPr>
          <a:xfrm rot="-249">
            <a:off x="4999650" y="2"/>
            <a:ext cx="4148700" cy="30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5"/>
          <p:cNvSpPr txBox="1"/>
          <p:nvPr/>
        </p:nvSpPr>
        <p:spPr>
          <a:xfrm>
            <a:off x="1788873" y="1388435"/>
            <a:ext cx="5400000" cy="12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775" tIns="20900" rIns="41775" bIns="20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 Thin"/>
                <a:sym typeface="Roboto Thin"/>
              </a:rPr>
              <a:t>СПАСИБО</a:t>
            </a:r>
            <a:endParaRPr sz="45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Thin"/>
              <a:sym typeface="Roboto Thin"/>
            </a:endParaRPr>
          </a:p>
        </p:txBody>
      </p:sp>
      <p:sp>
        <p:nvSpPr>
          <p:cNvPr id="433" name="Google Shape;433;p55"/>
          <p:cNvSpPr txBox="1"/>
          <p:nvPr/>
        </p:nvSpPr>
        <p:spPr>
          <a:xfrm>
            <a:off x="3337378" y="3832225"/>
            <a:ext cx="22923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075" tIns="59075" rIns="59075" bIns="59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 dirty="0">
                <a:solidFill>
                  <a:schemeClr val="dk1"/>
                </a:solidFill>
                <a:uFill>
                  <a:noFill/>
                </a:uFill>
                <a:latin typeface="Roboto Light" panose="02000000000000000000" pitchFamily="2" charset="0"/>
                <a:ea typeface="Roboto Light" panose="02000000000000000000" pitchFamily="2" charset="0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www.andersenlab.com</a:t>
            </a:r>
            <a:endParaRPr sz="1000" b="1" dirty="0">
              <a:solidFill>
                <a:schemeClr val="dk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"/>
              <a:sym typeface="Roboto"/>
            </a:endParaRPr>
          </a:p>
        </p:txBody>
      </p:sp>
      <p:pic>
        <p:nvPicPr>
          <p:cNvPr id="435" name="Google Shape;43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421" y="3324109"/>
            <a:ext cx="1085398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7;p4"/>
          <p:cNvPicPr preferRelativeResize="0"/>
          <p:nvPr/>
        </p:nvPicPr>
        <p:blipFill rotWithShape="1">
          <a:blip r:embed="rId3">
            <a:alphaModFix amt="80000"/>
          </a:blip>
          <a:srcRect t="38682" r="44481" b="-2568"/>
          <a:stretch/>
        </p:blipFill>
        <p:spPr>
          <a:xfrm rot="-249">
            <a:off x="4999650" y="2"/>
            <a:ext cx="4148700" cy="30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4000" y="463393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53722" y="954040"/>
            <a:ext cx="1656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Roboto" panose="02000000000000000000" pitchFamily="2" charset="0"/>
                <a:ea typeface="Roboto" panose="02000000000000000000" pitchFamily="2" charset="0"/>
              </a:rPr>
              <a:t>Источники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3722" y="1641559"/>
            <a:ext cx="6806436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https://reactrouter.com/docs/en/v6</a:t>
            </a:r>
            <a:endParaRPr lang="en-US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https://github.com/remix-run/react-router/releases</a:t>
            </a:r>
            <a:endParaRPr lang="ru-RU" sz="16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820F2D-AD7C-2640-9DD1-B07F82F11FEC}"/>
              </a:ext>
            </a:extLst>
          </p:cNvPr>
          <p:cNvSpPr/>
          <p:nvPr/>
        </p:nvSpPr>
        <p:spPr>
          <a:xfrm>
            <a:off x="3904940" y="1752844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документация 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D6CA4EC-E8D6-AE40-AFEE-3BD12A8A62B9}"/>
              </a:ext>
            </a:extLst>
          </p:cNvPr>
          <p:cNvSpPr/>
          <p:nvPr/>
        </p:nvSpPr>
        <p:spPr>
          <a:xfrm>
            <a:off x="5269223" y="2109103"/>
            <a:ext cx="1904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b="1" dirty="0">
                <a:latin typeface="Roboto" panose="02000000000000000000" pitchFamily="2" charset="0"/>
                <a:ea typeface="Roboto" panose="02000000000000000000" pitchFamily="2" charset="0"/>
              </a:rPr>
              <a:t>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129289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17;p4">
            <a:extLst>
              <a:ext uri="{FF2B5EF4-FFF2-40B4-BE49-F238E27FC236}">
                <a16:creationId xmlns:a16="http://schemas.microsoft.com/office/drawing/2014/main" id="{D4522A33-F5A4-5C4B-B383-64BA1F2ECD34}"/>
              </a:ext>
            </a:extLst>
          </p:cNvPr>
          <p:cNvPicPr preferRelativeResize="0"/>
          <p:nvPr/>
        </p:nvPicPr>
        <p:blipFill rotWithShape="1">
          <a:blip r:embed="rId3">
            <a:alphaModFix amt="80000"/>
          </a:blip>
          <a:srcRect t="38682" r="44481" b="-2568"/>
          <a:stretch/>
        </p:blipFill>
        <p:spPr>
          <a:xfrm rot="-249">
            <a:off x="4995188" y="150"/>
            <a:ext cx="4148700" cy="30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B1AEB6-BD49-1543-BAC0-AE446F9BF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45" y="1023938"/>
            <a:ext cx="7142264" cy="3503717"/>
          </a:xfrm>
          <a:prstGeom prst="rect">
            <a:avLst/>
          </a:prstGeom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3403" y="4648364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/>
        </p:nvSpPr>
        <p:spPr>
          <a:xfrm>
            <a:off x="1680397" y="1859363"/>
            <a:ext cx="1555197" cy="5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075" rIns="59075" bIns="59075" anchor="t" anchorCtr="0">
            <a:noAutofit/>
          </a:bodyPr>
          <a:lstStyle/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</a:pPr>
            <a:r>
              <a:rPr lang="ru-RU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ЧТО ТАКОЕ</a:t>
            </a: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</a:pPr>
            <a:r>
              <a:rPr lang="en-US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REACT ROUTER</a:t>
            </a:r>
            <a:endParaRPr lang="ru-RU" sz="1000" b="1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/>
              <a:sym typeface="Roboto Light"/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</a:pPr>
            <a:r>
              <a:rPr lang="ru-RU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И ЗАЧЕМ</a:t>
            </a:r>
            <a:r>
              <a:rPr lang="en-US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 </a:t>
            </a:r>
            <a:r>
              <a:rPr lang="ru-RU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ОН</a:t>
            </a:r>
            <a:endParaRPr lang="en-US" sz="1000" b="1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/>
              <a:sym typeface="Roboto Light"/>
            </a:endParaRPr>
          </a:p>
          <a:p>
            <a:pPr marL="152400"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</a:pPr>
            <a:r>
              <a:rPr lang="ru-RU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НУЖЕН?</a:t>
            </a:r>
          </a:p>
        </p:txBody>
      </p:sp>
      <p:sp>
        <p:nvSpPr>
          <p:cNvPr id="24" name="Google Shape;29;p5">
            <a:extLst>
              <a:ext uri="{FF2B5EF4-FFF2-40B4-BE49-F238E27FC236}">
                <a16:creationId xmlns:a16="http://schemas.microsoft.com/office/drawing/2014/main" id="{27291FFF-0C7E-AC49-A571-BC0C948C8EEB}"/>
              </a:ext>
            </a:extLst>
          </p:cNvPr>
          <p:cNvSpPr txBox="1"/>
          <p:nvPr/>
        </p:nvSpPr>
        <p:spPr>
          <a:xfrm>
            <a:off x="576263" y="506985"/>
            <a:ext cx="1298381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5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ecoType Naskh" pitchFamily="2" charset="-78"/>
                <a:sym typeface="Roboto Thin"/>
              </a:rPr>
              <a:t>ТЕМЫ</a:t>
            </a:r>
          </a:p>
        </p:txBody>
      </p:sp>
      <p:sp>
        <p:nvSpPr>
          <p:cNvPr id="11" name="Google Shape;30;p5">
            <a:extLst>
              <a:ext uri="{FF2B5EF4-FFF2-40B4-BE49-F238E27FC236}">
                <a16:creationId xmlns:a16="http://schemas.microsoft.com/office/drawing/2014/main" id="{F5E83AD3-9A0C-F34E-8331-457DCEC7E166}"/>
              </a:ext>
            </a:extLst>
          </p:cNvPr>
          <p:cNvSpPr txBox="1"/>
          <p:nvPr/>
        </p:nvSpPr>
        <p:spPr>
          <a:xfrm>
            <a:off x="2923767" y="3195523"/>
            <a:ext cx="1555197" cy="5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075" rIns="59075" bIns="590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>
              <a:buClr>
                <a:srgbClr val="434343"/>
              </a:buClr>
              <a:buSzPts val="1200"/>
              <a:defRPr sz="1000" b="1">
                <a:solidFill>
                  <a:schemeClr val="tx1"/>
                </a:solidFill>
                <a:latin typeface="Mont ExtraLight DEMO" pitchFamily="2" charset="0"/>
                <a:ea typeface="Roboto Light" panose="02000000000000000000" pitchFamily="2" charset="0"/>
                <a:cs typeface="Roboto Light"/>
              </a:defRPr>
            </a:lvl1pPr>
          </a:lstStyle>
          <a:p>
            <a:r>
              <a:rPr lang="ru-RU" dirty="0">
                <a:latin typeface="Roboto Light" panose="02000000000000000000" pitchFamily="2" charset="0"/>
                <a:sym typeface="Roboto Light"/>
              </a:rPr>
              <a:t>ОТЛИЧИЯ</a:t>
            </a:r>
          </a:p>
          <a:p>
            <a:r>
              <a:rPr lang="ru-RU" dirty="0">
                <a:latin typeface="Roboto Light" panose="02000000000000000000" pitchFamily="2" charset="0"/>
                <a:sym typeface="Roboto Light"/>
              </a:rPr>
              <a:t>ОТ </a:t>
            </a:r>
            <a:r>
              <a:rPr lang="en-US" dirty="0">
                <a:latin typeface="Roboto Light" panose="02000000000000000000" pitchFamily="2" charset="0"/>
                <a:sym typeface="Roboto Light"/>
              </a:rPr>
              <a:t>V5</a:t>
            </a:r>
            <a:endParaRPr lang="ru-RU" dirty="0">
              <a:latin typeface="Roboto Light" panose="02000000000000000000" pitchFamily="2" charset="0"/>
              <a:sym typeface="Roboto Light"/>
            </a:endParaRPr>
          </a:p>
        </p:txBody>
      </p:sp>
      <p:sp>
        <p:nvSpPr>
          <p:cNvPr id="13" name="Google Shape;30;p5">
            <a:extLst>
              <a:ext uri="{FF2B5EF4-FFF2-40B4-BE49-F238E27FC236}">
                <a16:creationId xmlns:a16="http://schemas.microsoft.com/office/drawing/2014/main" id="{FFB46BBB-BD7F-2448-90D6-18E7204A8419}"/>
              </a:ext>
            </a:extLst>
          </p:cNvPr>
          <p:cNvSpPr txBox="1"/>
          <p:nvPr/>
        </p:nvSpPr>
        <p:spPr>
          <a:xfrm>
            <a:off x="4124413" y="1955120"/>
            <a:ext cx="1555197" cy="5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075" rIns="59075" bIns="590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52400">
              <a:buClr>
                <a:srgbClr val="434343"/>
              </a:buClr>
              <a:buSzPts val="1200"/>
              <a:defRPr sz="1000" b="1">
                <a:solidFill>
                  <a:schemeClr val="tx1"/>
                </a:solidFill>
                <a:latin typeface="Mont ExtraLight DEMO" pitchFamily="2" charset="0"/>
                <a:ea typeface="Roboto Light" panose="02000000000000000000" pitchFamily="2" charset="0"/>
                <a:cs typeface="Roboto Light"/>
              </a:defRPr>
            </a:lvl1pPr>
          </a:lstStyle>
          <a:p>
            <a:r>
              <a:rPr lang="ru-RU" dirty="0">
                <a:latin typeface="Roboto Light" panose="02000000000000000000" pitchFamily="2" charset="0"/>
                <a:sym typeface="Roboto Light"/>
              </a:rPr>
              <a:t>НОВОЕ</a:t>
            </a:r>
          </a:p>
          <a:p>
            <a:r>
              <a:rPr lang="ru-RU" dirty="0">
                <a:latin typeface="Roboto Light" panose="02000000000000000000" pitchFamily="2" charset="0"/>
                <a:sym typeface="Roboto Light"/>
              </a:rPr>
              <a:t>В </a:t>
            </a:r>
            <a:r>
              <a:rPr lang="en-US" dirty="0">
                <a:latin typeface="Roboto Light" panose="02000000000000000000" pitchFamily="2" charset="0"/>
                <a:sym typeface="Roboto Light"/>
              </a:rPr>
              <a:t>V6</a:t>
            </a:r>
            <a:endParaRPr lang="ru-RU" dirty="0">
              <a:latin typeface="Roboto Light" panose="02000000000000000000" pitchFamily="2" charset="0"/>
              <a:sym typeface="Roboto Ligh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9DB3C38-0189-1848-BD8B-89F4BF6F460A}"/>
              </a:ext>
            </a:extLst>
          </p:cNvPr>
          <p:cNvSpPr/>
          <p:nvPr/>
        </p:nvSpPr>
        <p:spPr>
          <a:xfrm>
            <a:off x="5258193" y="3208890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2400" lvl="0">
              <a:buClr>
                <a:srgbClr val="434343"/>
              </a:buClr>
              <a:buSzPts val="1200"/>
            </a:pPr>
            <a:r>
              <a:rPr lang="ru-RU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УСТАНОВКА</a:t>
            </a:r>
          </a:p>
          <a:p>
            <a:pPr marL="152400" lvl="0">
              <a:buClr>
                <a:srgbClr val="434343"/>
              </a:buClr>
              <a:buSzPts val="1200"/>
            </a:pPr>
            <a:r>
              <a:rPr lang="ru-RU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ОБНОВЛЕНИЕ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6E22236-BF14-3848-ABEC-3AA833BDB1B4}"/>
              </a:ext>
            </a:extLst>
          </p:cNvPr>
          <p:cNvSpPr/>
          <p:nvPr/>
        </p:nvSpPr>
        <p:spPr>
          <a:xfrm>
            <a:off x="6033182" y="3207726"/>
            <a:ext cx="386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2400" lvl="0">
              <a:buClr>
                <a:srgbClr val="434343"/>
              </a:buClr>
              <a:buSzPts val="1200"/>
            </a:pPr>
            <a:r>
              <a:rPr lang="ru-RU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/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5D2941D-7C52-FB41-835C-140CAE0421C4}"/>
              </a:ext>
            </a:extLst>
          </p:cNvPr>
          <p:cNvSpPr/>
          <p:nvPr/>
        </p:nvSpPr>
        <p:spPr>
          <a:xfrm>
            <a:off x="6439538" y="1898876"/>
            <a:ext cx="12314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2400" lvl="0">
              <a:buClr>
                <a:srgbClr val="434343"/>
              </a:buClr>
              <a:buSzPts val="1200"/>
            </a:pPr>
            <a:r>
              <a:rPr lang="ru-RU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СТОИТ ЛИ</a:t>
            </a:r>
          </a:p>
          <a:p>
            <a:pPr marL="152400" lvl="0">
              <a:buClr>
                <a:srgbClr val="434343"/>
              </a:buClr>
              <a:buSzPts val="1200"/>
            </a:pPr>
            <a:r>
              <a:rPr lang="ru-RU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ОБНОВИТЬСЯ</a:t>
            </a:r>
          </a:p>
          <a:p>
            <a:pPr marL="152400" lvl="0">
              <a:buClr>
                <a:srgbClr val="434343"/>
              </a:buClr>
              <a:buSzPts val="1200"/>
            </a:pPr>
            <a:r>
              <a:rPr lang="ru-RU" sz="1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/>
                <a:sym typeface="Roboto Light"/>
              </a:rPr>
              <a:t>УЖЕ СЕЙЧАС?</a:t>
            </a:r>
            <a:endParaRPr lang="en" sz="1000" b="1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282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3393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89306" y="1141533"/>
            <a:ext cx="525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КОРОТКО  О  </a:t>
            </a:r>
            <a:r>
              <a:rPr lang="en-US" sz="2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REACT </a:t>
            </a:r>
            <a:r>
              <a:rPr lang="ru-RU" sz="2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ROUTER</a:t>
            </a:r>
            <a:endParaRPr lang="ru-RU" sz="2000" b="1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644" y="1703863"/>
            <a:ext cx="5926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React Router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– это библиотеки для создания маршрутизации в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React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-приложениях.</a:t>
            </a: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pic>
        <p:nvPicPr>
          <p:cNvPr id="11" name="Picture 2" descr="React Training: The Future of React Router and @reach/router">
            <a:extLst>
              <a:ext uri="{FF2B5EF4-FFF2-40B4-BE49-F238E27FC236}">
                <a16:creationId xmlns:a16="http://schemas.microsoft.com/office/drawing/2014/main" id="{83D7B9E9-DC4D-401C-96EE-CD147B781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24" y="452438"/>
            <a:ext cx="888083" cy="66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4F79A1-5B3A-4253-8BE2-D6D8182D2EF5}"/>
              </a:ext>
            </a:extLst>
          </p:cNvPr>
          <p:cNvSpPr txBox="1"/>
          <p:nvPr/>
        </p:nvSpPr>
        <p:spPr>
          <a:xfrm>
            <a:off x="479975" y="2417861"/>
            <a:ext cx="3845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Задачи, которые решает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React Router: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F38D8-1381-4C43-B870-C617A099421E}"/>
              </a:ext>
            </a:extLst>
          </p:cNvPr>
          <p:cNvSpPr txBox="1"/>
          <p:nvPr/>
        </p:nvSpPr>
        <p:spPr>
          <a:xfrm>
            <a:off x="576263" y="2917095"/>
            <a:ext cx="448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Пользователь видит, где он находится в данный момент времени (на какой странице)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32190B-DBB1-4185-BEE6-1A6F55E364D4}"/>
              </a:ext>
            </a:extLst>
          </p:cNvPr>
          <p:cNvSpPr txBox="1"/>
          <p:nvPr/>
        </p:nvSpPr>
        <p:spPr>
          <a:xfrm>
            <a:off x="583450" y="3628220"/>
            <a:ext cx="370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Пользователь может использовать историю браузера, пользоваться кнопками «назад» и «вперед»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FAF7C-90F6-4683-B982-F44CD0B7036D}"/>
              </a:ext>
            </a:extLst>
          </p:cNvPr>
          <p:cNvSpPr txBox="1"/>
          <p:nvPr/>
        </p:nvSpPr>
        <p:spPr>
          <a:xfrm>
            <a:off x="4841216" y="2916464"/>
            <a:ext cx="335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Пользователь может делиться ссылками на конкретную страницу сайта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E1CE63-7125-4704-8752-5BBAA5DF22C9}"/>
              </a:ext>
            </a:extLst>
          </p:cNvPr>
          <p:cNvSpPr txBox="1"/>
          <p:nvPr/>
        </p:nvSpPr>
        <p:spPr>
          <a:xfrm>
            <a:off x="4865063" y="3630846"/>
            <a:ext cx="3375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Пользователь может использовать адресную строку браузера для поиска по </a:t>
            </a:r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get-</a:t>
            </a:r>
            <a:r>
              <a:rPr lang="ru-RU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параметрам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1AEA6CC-B3D0-4567-B964-FC8E2352A19C}"/>
              </a:ext>
            </a:extLst>
          </p:cNvPr>
          <p:cNvSpPr/>
          <p:nvPr/>
        </p:nvSpPr>
        <p:spPr>
          <a:xfrm>
            <a:off x="0" y="0"/>
            <a:ext cx="9144000" cy="385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5F58A9E-E6BD-4DE5-AEB2-864AC51DAD06}"/>
              </a:ext>
            </a:extLst>
          </p:cNvPr>
          <p:cNvGrpSpPr/>
          <p:nvPr/>
        </p:nvGrpSpPr>
        <p:grpSpPr>
          <a:xfrm>
            <a:off x="233245" y="100925"/>
            <a:ext cx="830833" cy="196379"/>
            <a:chOff x="273375" y="60357"/>
            <a:chExt cx="875037" cy="206827"/>
          </a:xfrm>
          <a:noFill/>
        </p:grpSpPr>
        <p:pic>
          <p:nvPicPr>
            <p:cNvPr id="3074" name="Picture 2" descr="Reload icon - Unicons Icon Set">
              <a:extLst>
                <a:ext uri="{FF2B5EF4-FFF2-40B4-BE49-F238E27FC236}">
                  <a16:creationId xmlns:a16="http://schemas.microsoft.com/office/drawing/2014/main" id="{38BBF8CA-A1E7-4480-95E4-A78AC3C1F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4" y="102044"/>
              <a:ext cx="145988" cy="145988"/>
            </a:xfrm>
            <a:prstGeom prst="rect">
              <a:avLst/>
            </a:prstGeom>
            <a:grpFill/>
          </p:spPr>
        </p:pic>
        <p:pic>
          <p:nvPicPr>
            <p:cNvPr id="3076" name="Picture 4" descr="Right, arrow icon - Free download on Iconfinder">
              <a:extLst>
                <a:ext uri="{FF2B5EF4-FFF2-40B4-BE49-F238E27FC236}">
                  <a16:creationId xmlns:a16="http://schemas.microsoft.com/office/drawing/2014/main" id="{7EC1D051-408B-4E8A-B6D2-F45E6517E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28" y="102397"/>
              <a:ext cx="137636" cy="137636"/>
            </a:xfrm>
            <a:prstGeom prst="rect">
              <a:avLst/>
            </a:prstGeom>
            <a:grpFill/>
          </p:spPr>
        </p:pic>
        <p:pic>
          <p:nvPicPr>
            <p:cNvPr id="31" name="Picture 4" descr="Right, arrow icon - Free download on Iconfinder">
              <a:extLst>
                <a:ext uri="{FF2B5EF4-FFF2-40B4-BE49-F238E27FC236}">
                  <a16:creationId xmlns:a16="http://schemas.microsoft.com/office/drawing/2014/main" id="{699FAD2F-8D33-493B-A329-37E52AD47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3375" y="101570"/>
              <a:ext cx="137635" cy="137635"/>
            </a:xfrm>
            <a:prstGeom prst="rect">
              <a:avLst/>
            </a:prstGeom>
            <a:grpFill/>
          </p:spPr>
        </p:pic>
        <p:pic>
          <p:nvPicPr>
            <p:cNvPr id="3078" name="Picture 6" descr="House Icons - Download Free Vector Icons | Noun Project">
              <a:extLst>
                <a:ext uri="{FF2B5EF4-FFF2-40B4-BE49-F238E27FC236}">
                  <a16:creationId xmlns:a16="http://schemas.microsoft.com/office/drawing/2014/main" id="{13DDECB1-E46B-424B-A98C-AB0A52816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585" y="60357"/>
              <a:ext cx="206827" cy="206827"/>
            </a:xfrm>
            <a:prstGeom prst="rect">
              <a:avLst/>
            </a:prstGeom>
            <a:grpFill/>
          </p:spPr>
        </p:pic>
      </p:grp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2EA1F3F-B0EE-1745-8356-44F4C4B10F14}"/>
              </a:ext>
            </a:extLst>
          </p:cNvPr>
          <p:cNvSpPr/>
          <p:nvPr/>
        </p:nvSpPr>
        <p:spPr>
          <a:xfrm>
            <a:off x="1223755" y="61363"/>
            <a:ext cx="6275294" cy="2599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BD62F4-51E0-499B-AD1C-F527C395860C}"/>
              </a:ext>
            </a:extLst>
          </p:cNvPr>
          <p:cNvSpPr txBox="1"/>
          <p:nvPr/>
        </p:nvSpPr>
        <p:spPr>
          <a:xfrm>
            <a:off x="1514151" y="59147"/>
            <a:ext cx="4493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http://localhost:3000/reactrouter-meetup/overview</a:t>
            </a:r>
            <a:endParaRPr lang="ru-RU" sz="11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077423F6-4992-3644-A49E-3FD37026A90D}"/>
              </a:ext>
            </a:extLst>
          </p:cNvPr>
          <p:cNvSpPr/>
          <p:nvPr/>
        </p:nvSpPr>
        <p:spPr>
          <a:xfrm>
            <a:off x="1368350" y="164386"/>
            <a:ext cx="109560" cy="79650"/>
          </a:xfrm>
          <a:prstGeom prst="roundRect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Арка 6">
            <a:extLst>
              <a:ext uri="{FF2B5EF4-FFF2-40B4-BE49-F238E27FC236}">
                <a16:creationId xmlns:a16="http://schemas.microsoft.com/office/drawing/2014/main" id="{2087BFD6-8315-8A46-A939-4E1965ADDE83}"/>
              </a:ext>
            </a:extLst>
          </p:cNvPr>
          <p:cNvSpPr/>
          <p:nvPr/>
        </p:nvSpPr>
        <p:spPr>
          <a:xfrm>
            <a:off x="1382053" y="113490"/>
            <a:ext cx="79632" cy="101600"/>
          </a:xfrm>
          <a:prstGeom prst="blockArc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3A4A2562-D1BC-4341-A399-C3B446A8763F}"/>
              </a:ext>
            </a:extLst>
          </p:cNvPr>
          <p:cNvCxnSpPr>
            <a:cxnSpLocks/>
          </p:cNvCxnSpPr>
          <p:nvPr/>
        </p:nvCxnSpPr>
        <p:spPr>
          <a:xfrm>
            <a:off x="571908" y="2979584"/>
            <a:ext cx="0" cy="313806"/>
          </a:xfrm>
          <a:prstGeom prst="line">
            <a:avLst/>
          </a:prstGeom>
          <a:ln w="28575">
            <a:solidFill>
              <a:srgbClr val="FBD916"/>
            </a:solidFill>
          </a:ln>
          <a:effectLst>
            <a:outerShdw blurRad="50800" dist="38100" dir="7260000" algn="r" rotWithShape="0">
              <a:srgbClr val="FBD916">
                <a:alpha val="20000"/>
              </a:srgb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6DB2E9DE-B5C3-5849-AB1C-B4A99EF9B6F2}"/>
              </a:ext>
            </a:extLst>
          </p:cNvPr>
          <p:cNvCxnSpPr>
            <a:cxnSpLocks/>
          </p:cNvCxnSpPr>
          <p:nvPr/>
        </p:nvCxnSpPr>
        <p:spPr>
          <a:xfrm>
            <a:off x="587319" y="3711844"/>
            <a:ext cx="0" cy="447462"/>
          </a:xfrm>
          <a:prstGeom prst="line">
            <a:avLst/>
          </a:prstGeom>
          <a:ln w="28575">
            <a:solidFill>
              <a:srgbClr val="FBD916"/>
            </a:solidFill>
          </a:ln>
          <a:effectLst>
            <a:outerShdw blurRad="50800" dist="38100" dir="7260000" algn="r" rotWithShape="0">
              <a:srgbClr val="FBD916">
                <a:alpha val="20000"/>
              </a:srgb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A5226AD9-0D4F-3849-AD04-9CAC10C21570}"/>
              </a:ext>
            </a:extLst>
          </p:cNvPr>
          <p:cNvCxnSpPr>
            <a:cxnSpLocks/>
          </p:cNvCxnSpPr>
          <p:nvPr/>
        </p:nvCxnSpPr>
        <p:spPr>
          <a:xfrm>
            <a:off x="4842708" y="2996453"/>
            <a:ext cx="0" cy="327933"/>
          </a:xfrm>
          <a:prstGeom prst="line">
            <a:avLst/>
          </a:prstGeom>
          <a:ln w="28575">
            <a:solidFill>
              <a:srgbClr val="FBD916"/>
            </a:solidFill>
          </a:ln>
          <a:effectLst>
            <a:outerShdw blurRad="50800" dist="38100" dir="7260000" algn="r" rotWithShape="0">
              <a:srgbClr val="FBD916">
                <a:alpha val="20000"/>
              </a:srgb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6D81B4BC-3282-BD4E-8870-34C5134DBF82}"/>
              </a:ext>
            </a:extLst>
          </p:cNvPr>
          <p:cNvCxnSpPr>
            <a:cxnSpLocks/>
          </p:cNvCxnSpPr>
          <p:nvPr/>
        </p:nvCxnSpPr>
        <p:spPr>
          <a:xfrm>
            <a:off x="4842708" y="3723372"/>
            <a:ext cx="0" cy="476669"/>
          </a:xfrm>
          <a:prstGeom prst="line">
            <a:avLst/>
          </a:prstGeom>
          <a:ln w="28575">
            <a:solidFill>
              <a:srgbClr val="FBD916"/>
            </a:solidFill>
          </a:ln>
          <a:effectLst>
            <a:outerShdw blurRad="50800" dist="38100" dir="7260000" algn="r" rotWithShape="0">
              <a:srgbClr val="FBD916">
                <a:alpha val="20000"/>
              </a:srgb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09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B463EB3-53BB-4621-AE1D-B26D8D60E2CE}"/>
              </a:ext>
            </a:extLst>
          </p:cNvPr>
          <p:cNvSpPr/>
          <p:nvPr/>
        </p:nvSpPr>
        <p:spPr>
          <a:xfrm>
            <a:off x="148861" y="2341317"/>
            <a:ext cx="4348715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556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52122D1-8C90-44E2-9F46-2D5B4F128ED8}"/>
              </a:ext>
            </a:extLst>
          </p:cNvPr>
          <p:cNvSpPr/>
          <p:nvPr/>
        </p:nvSpPr>
        <p:spPr>
          <a:xfrm>
            <a:off x="4571999" y="2341317"/>
            <a:ext cx="4380615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55600" dir="16200000" sx="97000" sy="97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3393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62892" y="600122"/>
            <a:ext cx="410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Routes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48300" y="636572"/>
            <a:ext cx="7254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Вместо компонента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Switch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теперь используется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Routes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1819E9-D432-4F26-BAE4-277EE567C53A}"/>
              </a:ext>
            </a:extLst>
          </p:cNvPr>
          <p:cNvSpPr txBox="1"/>
          <p:nvPr/>
        </p:nvSpPr>
        <p:spPr>
          <a:xfrm>
            <a:off x="147560" y="3094159"/>
            <a:ext cx="45726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BrowserRouter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Switch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exact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='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component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Home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='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/enter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component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Enter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ru-RU" sz="1100" b="0" dirty="0">
              <a:solidFill>
                <a:srgbClr val="91B3E0"/>
              </a:solidFill>
              <a:effectLst/>
              <a:latin typeface="JetBrains Mono" panose="02000009000000000000" pitchFamily="49" charset="0"/>
            </a:endParaRPr>
          </a:p>
          <a:p>
            <a:r>
              <a:rPr lang="ru-RU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  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=‘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dirty="0">
                <a:solidFill>
                  <a:srgbClr val="448C27"/>
                </a:solidFill>
                <a:latin typeface="JetBrains Mono" panose="02000009000000000000" pitchFamily="49" charset="0"/>
              </a:rPr>
              <a:t>item/edit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component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dirty="0">
                <a:solidFill>
                  <a:srgbClr val="7A3E9D"/>
                </a:solidFill>
                <a:latin typeface="JetBrains Mono" panose="02000009000000000000" pitchFamily="49" charset="0"/>
              </a:rPr>
              <a:t>Edit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ru-RU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  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='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dirty="0">
                <a:solidFill>
                  <a:srgbClr val="448C27"/>
                </a:solidFill>
                <a:latin typeface="JetBrains Mono" panose="02000009000000000000" pitchFamily="49" charset="0"/>
              </a:rPr>
              <a:t>item/:id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component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Item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Switch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BrowserRouter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4363CA-959C-4927-8AC2-229BA7201E29}"/>
              </a:ext>
            </a:extLst>
          </p:cNvPr>
          <p:cNvSpPr txBox="1"/>
          <p:nvPr/>
        </p:nvSpPr>
        <p:spPr>
          <a:xfrm>
            <a:off x="148861" y="2748516"/>
            <a:ext cx="45713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9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9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BrowserRouter</a:t>
            </a:r>
            <a:r>
              <a:rPr lang="en-US" sz="9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sz="9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Switch, Route</a:t>
            </a:r>
            <a:r>
              <a:rPr lang="en-US" sz="9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9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sz="9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9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react-router-</a:t>
            </a:r>
            <a:r>
              <a:rPr lang="en-US" sz="900" b="0" dirty="0" err="1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dom</a:t>
            </a:r>
            <a:r>
              <a:rPr lang="en-US" sz="9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endParaRPr lang="en-US" sz="9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009C69-A62B-45CF-A56A-907DAA1C9A2B}"/>
              </a:ext>
            </a:extLst>
          </p:cNvPr>
          <p:cNvSpPr txBox="1"/>
          <p:nvPr/>
        </p:nvSpPr>
        <p:spPr>
          <a:xfrm>
            <a:off x="4569723" y="3094159"/>
            <a:ext cx="45713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BrowserRouter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Routes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='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’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element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Home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='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/enter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’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element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Enter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</a:p>
          <a:p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   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='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dirty="0">
                <a:solidFill>
                  <a:srgbClr val="448C27"/>
                </a:solidFill>
                <a:latin typeface="JetBrains Mono" panose="02000009000000000000" pitchFamily="49" charset="0"/>
              </a:rPr>
              <a:t>item/:id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element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Item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ru-RU" sz="1100" b="0" dirty="0">
              <a:solidFill>
                <a:srgbClr val="91B3E0"/>
              </a:solidFill>
              <a:effectLst/>
              <a:latin typeface="JetBrains Mono" panose="02000009000000000000" pitchFamily="49" charset="0"/>
            </a:endParaRPr>
          </a:p>
          <a:p>
            <a:r>
              <a:rPr lang="ru-RU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  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=‘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dirty="0">
                <a:solidFill>
                  <a:srgbClr val="448C27"/>
                </a:solidFill>
                <a:latin typeface="JetBrains Mono" panose="02000009000000000000" pitchFamily="49" charset="0"/>
              </a:rPr>
              <a:t>item/edit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element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dirty="0">
                <a:solidFill>
                  <a:srgbClr val="7A3E9D"/>
                </a:solidFill>
                <a:latin typeface="JetBrains Mono" panose="02000009000000000000" pitchFamily="49" charset="0"/>
              </a:rPr>
              <a:t>Edit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Routes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BrowserRouter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5F3E43-EDDC-4F60-BC14-6986FC10AAAA}"/>
              </a:ext>
            </a:extLst>
          </p:cNvPr>
          <p:cNvSpPr txBox="1"/>
          <p:nvPr/>
        </p:nvSpPr>
        <p:spPr>
          <a:xfrm>
            <a:off x="4571024" y="2748516"/>
            <a:ext cx="45713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US" sz="9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9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BrowserRouter</a:t>
            </a:r>
            <a:r>
              <a:rPr lang="en-US" sz="9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sz="9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Routes , Route</a:t>
            </a:r>
            <a:r>
              <a:rPr lang="en-US" sz="9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9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US" sz="9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9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9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react-router-</a:t>
            </a:r>
            <a:r>
              <a:rPr lang="en-US" sz="900" b="0" dirty="0" err="1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dom</a:t>
            </a:r>
            <a:r>
              <a:rPr lang="en-US" sz="9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endParaRPr lang="en-US" sz="9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83927E-8FCD-40BE-8638-8C28A40C07A1}"/>
              </a:ext>
            </a:extLst>
          </p:cNvPr>
          <p:cNvSpPr txBox="1"/>
          <p:nvPr/>
        </p:nvSpPr>
        <p:spPr>
          <a:xfrm>
            <a:off x="2348299" y="954664"/>
            <a:ext cx="592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Для отображения компонента используется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prop “element” (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внутрь передается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JSX)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9DE829-FE45-4A13-A5E8-B1490A3E5D7E}"/>
              </a:ext>
            </a:extLst>
          </p:cNvPr>
          <p:cNvSpPr txBox="1"/>
          <p:nvPr/>
        </p:nvSpPr>
        <p:spPr>
          <a:xfrm>
            <a:off x="2357923" y="1503359"/>
            <a:ext cx="7254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Prop “exact”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больше не нужен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D13FFF-434D-430C-8CA5-39CCDBA99214}"/>
              </a:ext>
            </a:extLst>
          </p:cNvPr>
          <p:cNvSpPr txBox="1"/>
          <p:nvPr/>
        </p:nvSpPr>
        <p:spPr>
          <a:xfrm>
            <a:off x="2357927" y="1832871"/>
            <a:ext cx="6305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Не требуется соблюдать жесткую последовательность </a:t>
            </a:r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</a:rPr>
              <a:t>роутов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63CE3CE-5236-474C-B84B-1B26D0565B49}"/>
              </a:ext>
            </a:extLst>
          </p:cNvPr>
          <p:cNvSpPr/>
          <p:nvPr/>
        </p:nvSpPr>
        <p:spPr>
          <a:xfrm>
            <a:off x="378987" y="3788285"/>
            <a:ext cx="3778343" cy="36746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BF800696-2882-4A3D-9DE0-7FBABE9BFBC2}"/>
              </a:ext>
            </a:extLst>
          </p:cNvPr>
          <p:cNvCxnSpPr/>
          <p:nvPr/>
        </p:nvCxnSpPr>
        <p:spPr>
          <a:xfrm>
            <a:off x="2244436" y="4150863"/>
            <a:ext cx="0" cy="389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8A372A4-93C5-4719-B62F-5416BD056A7F}"/>
              </a:ext>
            </a:extLst>
          </p:cNvPr>
          <p:cNvSpPr txBox="1"/>
          <p:nvPr/>
        </p:nvSpPr>
        <p:spPr>
          <a:xfrm>
            <a:off x="1423094" y="4517635"/>
            <a:ext cx="2085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Mont ExtraLight DEMO" pitchFamily="2" charset="0"/>
              </a:rPr>
              <a:t>порядок важен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CAA3EA-828F-EC47-B7DE-2FDFEA35FA35}"/>
              </a:ext>
            </a:extLst>
          </p:cNvPr>
          <p:cNvSpPr txBox="1"/>
          <p:nvPr/>
        </p:nvSpPr>
        <p:spPr>
          <a:xfrm>
            <a:off x="615920" y="2428185"/>
            <a:ext cx="38028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panose="02000503020000020003" pitchFamily="2" charset="0"/>
              </a:rPr>
              <a:t>V5</a:t>
            </a:r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33DC00-F197-134A-8A93-31586E945D9E}"/>
              </a:ext>
            </a:extLst>
          </p:cNvPr>
          <p:cNvSpPr txBox="1"/>
          <p:nvPr/>
        </p:nvSpPr>
        <p:spPr>
          <a:xfrm>
            <a:off x="5188570" y="2428185"/>
            <a:ext cx="51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panose="02000503020000020003" pitchFamily="2" charset="0"/>
              </a:rPr>
              <a:t>V6</a:t>
            </a:r>
            <a:endParaRPr lang="ru-RU" dirty="0">
              <a:latin typeface="d_Kallisto" pitchFamily="2" charset="0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322274E6-61D1-DF4D-8647-4852B0163847}"/>
              </a:ext>
            </a:extLst>
          </p:cNvPr>
          <p:cNvSpPr/>
          <p:nvPr/>
        </p:nvSpPr>
        <p:spPr>
          <a:xfrm>
            <a:off x="-976" y="-1"/>
            <a:ext cx="9144000" cy="38481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896E974D-7031-4042-B7D4-87B9C05752BD}"/>
              </a:ext>
            </a:extLst>
          </p:cNvPr>
          <p:cNvGrpSpPr/>
          <p:nvPr/>
        </p:nvGrpSpPr>
        <p:grpSpPr>
          <a:xfrm>
            <a:off x="233245" y="100925"/>
            <a:ext cx="830833" cy="196379"/>
            <a:chOff x="273375" y="60357"/>
            <a:chExt cx="875037" cy="206827"/>
          </a:xfrm>
          <a:noFill/>
        </p:grpSpPr>
        <p:pic>
          <p:nvPicPr>
            <p:cNvPr id="61" name="Picture 2" descr="Reload icon - Unicons Icon Set">
              <a:extLst>
                <a:ext uri="{FF2B5EF4-FFF2-40B4-BE49-F238E27FC236}">
                  <a16:creationId xmlns:a16="http://schemas.microsoft.com/office/drawing/2014/main" id="{D4F9D8DD-B470-4945-A564-0E723B7E4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4" y="102044"/>
              <a:ext cx="145988" cy="145988"/>
            </a:xfrm>
            <a:prstGeom prst="rect">
              <a:avLst/>
            </a:prstGeom>
            <a:grpFill/>
          </p:spPr>
        </p:pic>
        <p:pic>
          <p:nvPicPr>
            <p:cNvPr id="62" name="Picture 4" descr="Right, arrow icon - Free download on Iconfinder">
              <a:extLst>
                <a:ext uri="{FF2B5EF4-FFF2-40B4-BE49-F238E27FC236}">
                  <a16:creationId xmlns:a16="http://schemas.microsoft.com/office/drawing/2014/main" id="{6E5BF09B-8B8F-3640-BBAF-BCA0C9FEB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28" y="102397"/>
              <a:ext cx="137636" cy="137636"/>
            </a:xfrm>
            <a:prstGeom prst="rect">
              <a:avLst/>
            </a:prstGeom>
            <a:grpFill/>
          </p:spPr>
        </p:pic>
        <p:pic>
          <p:nvPicPr>
            <p:cNvPr id="63" name="Picture 4" descr="Right, arrow icon - Free download on Iconfinder">
              <a:extLst>
                <a:ext uri="{FF2B5EF4-FFF2-40B4-BE49-F238E27FC236}">
                  <a16:creationId xmlns:a16="http://schemas.microsoft.com/office/drawing/2014/main" id="{FC48B9E9-F9D9-654C-B532-DA1576277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3375" y="101570"/>
              <a:ext cx="137635" cy="137635"/>
            </a:xfrm>
            <a:prstGeom prst="rect">
              <a:avLst/>
            </a:prstGeom>
            <a:grpFill/>
          </p:spPr>
        </p:pic>
        <p:pic>
          <p:nvPicPr>
            <p:cNvPr id="64" name="Picture 6" descr="House Icons - Download Free Vector Icons | Noun Project">
              <a:extLst>
                <a:ext uri="{FF2B5EF4-FFF2-40B4-BE49-F238E27FC236}">
                  <a16:creationId xmlns:a16="http://schemas.microsoft.com/office/drawing/2014/main" id="{9AE65256-8A16-4643-A4D9-A49FBDCB6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585" y="60357"/>
              <a:ext cx="206827" cy="206827"/>
            </a:xfrm>
            <a:prstGeom prst="rect">
              <a:avLst/>
            </a:prstGeom>
            <a:grpFill/>
          </p:spPr>
        </p:pic>
      </p:grpSp>
      <p:sp>
        <p:nvSpPr>
          <p:cNvPr id="57" name="Скругленный прямоугольник 56">
            <a:extLst>
              <a:ext uri="{FF2B5EF4-FFF2-40B4-BE49-F238E27FC236}">
                <a16:creationId xmlns:a16="http://schemas.microsoft.com/office/drawing/2014/main" id="{F5D8AEB9-2D86-0041-A42A-934991B5D48C}"/>
              </a:ext>
            </a:extLst>
          </p:cNvPr>
          <p:cNvSpPr/>
          <p:nvPr/>
        </p:nvSpPr>
        <p:spPr>
          <a:xfrm>
            <a:off x="1223755" y="61363"/>
            <a:ext cx="6275294" cy="2599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6A7F01-2B32-CA47-B4C0-F570A01437ED}"/>
              </a:ext>
            </a:extLst>
          </p:cNvPr>
          <p:cNvSpPr txBox="1"/>
          <p:nvPr/>
        </p:nvSpPr>
        <p:spPr>
          <a:xfrm>
            <a:off x="1514151" y="59147"/>
            <a:ext cx="5276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http://localhost:3000/reactrouter-meetup/differences/routes</a:t>
            </a:r>
            <a:endParaRPr lang="ru-RU" sz="11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9" name="Скругленный прямоугольник 58">
            <a:extLst>
              <a:ext uri="{FF2B5EF4-FFF2-40B4-BE49-F238E27FC236}">
                <a16:creationId xmlns:a16="http://schemas.microsoft.com/office/drawing/2014/main" id="{2FABA15D-4BE0-2544-B8F2-744384C5FDB2}"/>
              </a:ext>
            </a:extLst>
          </p:cNvPr>
          <p:cNvSpPr/>
          <p:nvPr/>
        </p:nvSpPr>
        <p:spPr>
          <a:xfrm>
            <a:off x="1368350" y="164386"/>
            <a:ext cx="109560" cy="79650"/>
          </a:xfrm>
          <a:prstGeom prst="roundRect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Арка 59">
            <a:extLst>
              <a:ext uri="{FF2B5EF4-FFF2-40B4-BE49-F238E27FC236}">
                <a16:creationId xmlns:a16="http://schemas.microsoft.com/office/drawing/2014/main" id="{FA60E269-849D-2149-A73C-9C5427140CC5}"/>
              </a:ext>
            </a:extLst>
          </p:cNvPr>
          <p:cNvSpPr/>
          <p:nvPr/>
        </p:nvSpPr>
        <p:spPr>
          <a:xfrm>
            <a:off x="1382053" y="113490"/>
            <a:ext cx="79632" cy="101600"/>
          </a:xfrm>
          <a:prstGeom prst="blockArc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8489671-68CE-BB4B-A9DA-C7D957BC4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87886" y="727684"/>
            <a:ext cx="153685" cy="133066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58A28F7D-9EDD-7F4B-9F5A-A6B1DBD0A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87870" y="1051995"/>
            <a:ext cx="153685" cy="133066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E80DFDC6-F195-EA43-B1AF-FDC04A817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86408" y="1587233"/>
            <a:ext cx="153685" cy="133066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F6113AAB-D353-1F4B-93BA-C20AA4708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85128" y="1927475"/>
            <a:ext cx="153685" cy="1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15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B463EB3-53BB-4621-AE1D-B26D8D60E2CE}"/>
              </a:ext>
            </a:extLst>
          </p:cNvPr>
          <p:cNvSpPr/>
          <p:nvPr/>
        </p:nvSpPr>
        <p:spPr>
          <a:xfrm>
            <a:off x="191386" y="2250441"/>
            <a:ext cx="4270886" cy="2640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52122D1-8C90-44E2-9F46-2D5B4F128ED8}"/>
              </a:ext>
            </a:extLst>
          </p:cNvPr>
          <p:cNvSpPr/>
          <p:nvPr/>
        </p:nvSpPr>
        <p:spPr>
          <a:xfrm>
            <a:off x="4571999" y="2250441"/>
            <a:ext cx="4391247" cy="2640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175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100" dirty="0">
              <a:solidFill>
                <a:srgbClr val="333333"/>
              </a:solidFill>
              <a:latin typeface="JetBrains Mono" panose="02000009000000000000" pitchFamily="49" charset="0"/>
            </a:endParaRPr>
          </a:p>
        </p:txBody>
      </p:sp>
      <p:pic>
        <p:nvPicPr>
          <p:cNvPr id="5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3393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22630" y="619530"/>
            <a:ext cx="410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Navlink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3826" y="651081"/>
            <a:ext cx="7254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Prop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-ы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activeClassname 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activeStyle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больше не используются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4A1EE9-FF16-470D-BAB5-34896EA126D2}"/>
              </a:ext>
            </a:extLst>
          </p:cNvPr>
          <p:cNvSpPr txBox="1"/>
          <p:nvPr/>
        </p:nvSpPr>
        <p:spPr>
          <a:xfrm>
            <a:off x="615920" y="2364741"/>
            <a:ext cx="38028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panose="02000503020000020003" pitchFamily="2" charset="0"/>
              </a:rPr>
              <a:t>V5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A38F7B-1F61-4D5E-889D-62C9C0BFD033}"/>
              </a:ext>
            </a:extLst>
          </p:cNvPr>
          <p:cNvSpPr txBox="1"/>
          <p:nvPr/>
        </p:nvSpPr>
        <p:spPr>
          <a:xfrm>
            <a:off x="5188570" y="2364741"/>
            <a:ext cx="51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panose="02000503020000020003" pitchFamily="2" charset="0"/>
              </a:rPr>
              <a:t>V6</a:t>
            </a:r>
            <a:endParaRPr lang="ru-RU" dirty="0">
              <a:latin typeface="d_Kallisto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83927E-8FCD-40BE-8638-8C28A40C07A1}"/>
              </a:ext>
            </a:extLst>
          </p:cNvPr>
          <p:cNvSpPr txBox="1"/>
          <p:nvPr/>
        </p:nvSpPr>
        <p:spPr>
          <a:xfrm>
            <a:off x="2353825" y="1080476"/>
            <a:ext cx="59296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По умолчанию работает класс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“active”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у выбранного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NavLink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(достаточно добавить </a:t>
            </a:r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.active </a:t>
            </a:r>
            <a:r>
              <a:rPr lang="ru-RU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в </a:t>
            </a:r>
            <a:r>
              <a:rPr lang="en-US" sz="11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css</a:t>
            </a:r>
            <a:r>
              <a:rPr lang="ru-RU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-файл) 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4EC44-E9B2-4E1A-A0A9-C8B8F9166DC4}"/>
              </a:ext>
            </a:extLst>
          </p:cNvPr>
          <p:cNvSpPr txBox="1"/>
          <p:nvPr/>
        </p:nvSpPr>
        <p:spPr>
          <a:xfrm>
            <a:off x="2342397" y="1696748"/>
            <a:ext cx="817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Prop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-ы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className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style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 всё так же могу принимать функцию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C507D9-12E2-486B-8F71-0309483CF648}"/>
              </a:ext>
            </a:extLst>
          </p:cNvPr>
          <p:cNvSpPr txBox="1"/>
          <p:nvPr/>
        </p:nvSpPr>
        <p:spPr>
          <a:xfrm>
            <a:off x="617220" y="2593993"/>
            <a:ext cx="4523096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const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Navigation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=&gt;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return (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div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NavLink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 </a:t>
            </a:r>
          </a:p>
          <a:p>
            <a:r>
              <a:rPr lang="en-US" sz="1100" i="1" dirty="0">
                <a:solidFill>
                  <a:srgbClr val="8190A0"/>
                </a:solidFill>
                <a:latin typeface="JetBrains Mono" panose="02000009000000000000" pitchFamily="49" charset="0"/>
              </a:rPr>
              <a:t>        </a:t>
            </a:r>
            <a:r>
              <a:rPr lang="en-US" sz="1100" i="1" dirty="0" err="1">
                <a:solidFill>
                  <a:srgbClr val="8190A0"/>
                </a:solidFill>
                <a:latin typeface="JetBrains Mono" panose="02000009000000000000" pitchFamily="49" charset="0"/>
              </a:rPr>
              <a:t>activeClassname</a:t>
            </a:r>
            <a:r>
              <a:rPr lang="en-US" sz="1100" i="1" dirty="0">
                <a:solidFill>
                  <a:srgbClr val="8190A0"/>
                </a:solidFill>
                <a:latin typeface="JetBrains Mono" panose="02000009000000000000" pitchFamily="49" charset="0"/>
              </a:rPr>
              <a:t>=“nav__</a:t>
            </a:r>
            <a:r>
              <a:rPr lang="en-US" sz="1100" i="1" dirty="0" err="1">
                <a:solidFill>
                  <a:srgbClr val="8190A0"/>
                </a:solidFill>
                <a:latin typeface="JetBrains Mono" panose="02000009000000000000" pitchFamily="49" charset="0"/>
              </a:rPr>
              <a:t>link_active</a:t>
            </a:r>
            <a:r>
              <a:rPr lang="en-US" sz="1100" i="1" dirty="0">
                <a:solidFill>
                  <a:srgbClr val="8190A0"/>
                </a:solidFill>
                <a:latin typeface="JetBrains Mono" panose="02000009000000000000" pitchFamily="49" charset="0"/>
              </a:rPr>
              <a:t>”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</a:p>
          <a:p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        to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="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“</a:t>
            </a:r>
          </a:p>
          <a:p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     &gt;</a:t>
            </a: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      Home</a:t>
            </a:r>
          </a:p>
          <a:p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     &lt;/</a:t>
            </a:r>
            <a:r>
              <a:rPr lang="en-US" sz="1100" b="1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NavLink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. . .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div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dirty="0">
                <a:solidFill>
                  <a:srgbClr val="91B3E0"/>
                </a:solidFill>
                <a:latin typeface="JetBrains Mono" panose="02000009000000000000" pitchFamily="49" charset="0"/>
              </a:rPr>
              <a:t>)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25333A-AADB-4608-82F1-C84C921BDD7F}"/>
              </a:ext>
            </a:extLst>
          </p:cNvPr>
          <p:cNvSpPr txBox="1"/>
          <p:nvPr/>
        </p:nvSpPr>
        <p:spPr>
          <a:xfrm>
            <a:off x="5189220" y="2593993"/>
            <a:ext cx="37033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const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Navigation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=&gt;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return (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div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NavLink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to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="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Home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NavLink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NavLink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to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="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/faq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FAQ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NavLink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div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dirty="0">
                <a:solidFill>
                  <a:srgbClr val="91B3E0"/>
                </a:solidFill>
                <a:latin typeface="JetBrains Mono" panose="02000009000000000000" pitchFamily="49" charset="0"/>
              </a:rPr>
              <a:t>)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27700D-8CEA-4592-88DC-EAFE0180727D}"/>
              </a:ext>
            </a:extLst>
          </p:cNvPr>
          <p:cNvSpPr txBox="1"/>
          <p:nvPr/>
        </p:nvSpPr>
        <p:spPr>
          <a:xfrm>
            <a:off x="5188570" y="4045383"/>
            <a:ext cx="36353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// </a:t>
            </a:r>
            <a:r>
              <a:rPr lang="ru-RU" sz="1100" i="1" dirty="0">
                <a:solidFill>
                  <a:srgbClr val="8190A0"/>
                </a:solidFill>
                <a:latin typeface="JetBrains Mono" panose="02000009000000000000" pitchFamily="49" charset="0"/>
              </a:rPr>
              <a:t>в файле </a:t>
            </a:r>
            <a:r>
              <a:rPr lang="en-US" sz="1100" i="1" dirty="0">
                <a:solidFill>
                  <a:srgbClr val="8190A0"/>
                </a:solidFill>
                <a:latin typeface="JetBrains Mono" panose="02000009000000000000" pitchFamily="49" charset="0"/>
              </a:rPr>
              <a:t>file_name.css</a:t>
            </a:r>
            <a:endParaRPr lang="en-US" sz="1100" b="0" dirty="0">
              <a:solidFill>
                <a:srgbClr val="7A3E9D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.active {</a:t>
            </a:r>
            <a:b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</a:b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  color: var(--accent-color);</a:t>
            </a:r>
            <a:b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</a:b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F93A6B9-702A-9B40-B253-28DE70C2464E}"/>
              </a:ext>
            </a:extLst>
          </p:cNvPr>
          <p:cNvSpPr/>
          <p:nvPr/>
        </p:nvSpPr>
        <p:spPr>
          <a:xfrm>
            <a:off x="0" y="0"/>
            <a:ext cx="9144000" cy="385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987A9E3-C68A-0241-8D9C-3008CA5E995F}"/>
              </a:ext>
            </a:extLst>
          </p:cNvPr>
          <p:cNvGrpSpPr/>
          <p:nvPr/>
        </p:nvGrpSpPr>
        <p:grpSpPr>
          <a:xfrm>
            <a:off x="233245" y="100925"/>
            <a:ext cx="830833" cy="196379"/>
            <a:chOff x="273375" y="60357"/>
            <a:chExt cx="875037" cy="206827"/>
          </a:xfrm>
          <a:noFill/>
        </p:grpSpPr>
        <p:pic>
          <p:nvPicPr>
            <p:cNvPr id="32" name="Picture 2" descr="Reload icon - Unicons Icon Set">
              <a:extLst>
                <a:ext uri="{FF2B5EF4-FFF2-40B4-BE49-F238E27FC236}">
                  <a16:creationId xmlns:a16="http://schemas.microsoft.com/office/drawing/2014/main" id="{3767CBF7-F4D2-F446-9390-A8C2EF62A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4" y="102044"/>
              <a:ext cx="145988" cy="145988"/>
            </a:xfrm>
            <a:prstGeom prst="rect">
              <a:avLst/>
            </a:prstGeom>
            <a:grpFill/>
          </p:spPr>
        </p:pic>
        <p:pic>
          <p:nvPicPr>
            <p:cNvPr id="33" name="Picture 4" descr="Right, arrow icon - Free download on Iconfinder">
              <a:extLst>
                <a:ext uri="{FF2B5EF4-FFF2-40B4-BE49-F238E27FC236}">
                  <a16:creationId xmlns:a16="http://schemas.microsoft.com/office/drawing/2014/main" id="{27209AE7-B97E-FD40-A495-41DF54715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28" y="102397"/>
              <a:ext cx="137636" cy="137636"/>
            </a:xfrm>
            <a:prstGeom prst="rect">
              <a:avLst/>
            </a:prstGeom>
            <a:grpFill/>
          </p:spPr>
        </p:pic>
        <p:pic>
          <p:nvPicPr>
            <p:cNvPr id="34" name="Picture 4" descr="Right, arrow icon - Free download on Iconfinder">
              <a:extLst>
                <a:ext uri="{FF2B5EF4-FFF2-40B4-BE49-F238E27FC236}">
                  <a16:creationId xmlns:a16="http://schemas.microsoft.com/office/drawing/2014/main" id="{0D105012-FEB5-3D4D-9B0B-E74C88E4C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3375" y="101570"/>
              <a:ext cx="137635" cy="137635"/>
            </a:xfrm>
            <a:prstGeom prst="rect">
              <a:avLst/>
            </a:prstGeom>
            <a:grpFill/>
          </p:spPr>
        </p:pic>
        <p:pic>
          <p:nvPicPr>
            <p:cNvPr id="35" name="Picture 6" descr="House Icons - Download Free Vector Icons | Noun Project">
              <a:extLst>
                <a:ext uri="{FF2B5EF4-FFF2-40B4-BE49-F238E27FC236}">
                  <a16:creationId xmlns:a16="http://schemas.microsoft.com/office/drawing/2014/main" id="{FA2533A6-6A2F-194B-8AC8-554B457B0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585" y="60357"/>
              <a:ext cx="206827" cy="206827"/>
            </a:xfrm>
            <a:prstGeom prst="rect">
              <a:avLst/>
            </a:prstGeom>
            <a:grpFill/>
          </p:spPr>
        </p:pic>
      </p:grp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8E824F-2963-6D44-9A38-8477620F0CCC}"/>
              </a:ext>
            </a:extLst>
          </p:cNvPr>
          <p:cNvSpPr/>
          <p:nvPr/>
        </p:nvSpPr>
        <p:spPr>
          <a:xfrm>
            <a:off x="1223755" y="61363"/>
            <a:ext cx="6275294" cy="2599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E6377-E26A-454C-BD51-1719664FE3D2}"/>
              </a:ext>
            </a:extLst>
          </p:cNvPr>
          <p:cNvSpPr txBox="1"/>
          <p:nvPr/>
        </p:nvSpPr>
        <p:spPr>
          <a:xfrm>
            <a:off x="1514151" y="59147"/>
            <a:ext cx="576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http://localhost:3000/reactrouter-meetup/differences/navlink</a:t>
            </a:r>
            <a:endParaRPr lang="ru-RU" sz="11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D9212096-06A1-A945-880E-2BF81729F175}"/>
              </a:ext>
            </a:extLst>
          </p:cNvPr>
          <p:cNvSpPr/>
          <p:nvPr/>
        </p:nvSpPr>
        <p:spPr>
          <a:xfrm>
            <a:off x="1368350" y="164386"/>
            <a:ext cx="109560" cy="79650"/>
          </a:xfrm>
          <a:prstGeom prst="roundRect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Арка 30">
            <a:extLst>
              <a:ext uri="{FF2B5EF4-FFF2-40B4-BE49-F238E27FC236}">
                <a16:creationId xmlns:a16="http://schemas.microsoft.com/office/drawing/2014/main" id="{0A319BEE-4B13-5F42-9664-3B9AFF03F005}"/>
              </a:ext>
            </a:extLst>
          </p:cNvPr>
          <p:cNvSpPr/>
          <p:nvPr/>
        </p:nvSpPr>
        <p:spPr>
          <a:xfrm>
            <a:off x="1382053" y="113490"/>
            <a:ext cx="79632" cy="101600"/>
          </a:xfrm>
          <a:prstGeom prst="blockArc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CAF1DC4E-8357-5341-AD27-414BBF06AF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87886" y="745134"/>
            <a:ext cx="153685" cy="13306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8BF3BFC-96F1-4645-AA3F-CE9DC68A8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85203" y="1184619"/>
            <a:ext cx="153685" cy="13306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89212A4-3E41-FE46-8D09-EB949F152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85203" y="1791363"/>
            <a:ext cx="153685" cy="1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3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B463EB3-53BB-4621-AE1D-B26D8D60E2CE}"/>
              </a:ext>
            </a:extLst>
          </p:cNvPr>
          <p:cNvSpPr/>
          <p:nvPr/>
        </p:nvSpPr>
        <p:spPr>
          <a:xfrm>
            <a:off x="228599" y="2587326"/>
            <a:ext cx="4320153" cy="1877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38100" dir="540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52122D1-8C90-44E2-9F46-2D5B4F128ED8}"/>
              </a:ext>
            </a:extLst>
          </p:cNvPr>
          <p:cNvSpPr/>
          <p:nvPr/>
        </p:nvSpPr>
        <p:spPr>
          <a:xfrm>
            <a:off x="4645153" y="2588963"/>
            <a:ext cx="4306823" cy="1871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38100" dir="5400000" algn="t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3393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70007" y="507292"/>
            <a:ext cx="231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useNavigate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44203" y="558250"/>
            <a:ext cx="725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useHistory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больше не используется, взамен используется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useNavigate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83927E-8FCD-40BE-8638-8C28A40C07A1}"/>
              </a:ext>
            </a:extLst>
          </p:cNvPr>
          <p:cNvSpPr txBox="1"/>
          <p:nvPr/>
        </p:nvSpPr>
        <p:spPr>
          <a:xfrm>
            <a:off x="3244203" y="1136828"/>
            <a:ext cx="4861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useNavigate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возвращает функцию, которая принимает путь для переадресации и опции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4EC44-E9B2-4E1A-A0A9-C8B8F9166DC4}"/>
              </a:ext>
            </a:extLst>
          </p:cNvPr>
          <p:cNvSpPr txBox="1"/>
          <p:nvPr/>
        </p:nvSpPr>
        <p:spPr>
          <a:xfrm>
            <a:off x="3174462" y="1754990"/>
            <a:ext cx="5512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Также возвращаемая функция принимает число, для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перемещения по «стеку» истории на указанное количество страниц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5FC5F1-E229-4707-ADEA-D75499ECA04F}"/>
              </a:ext>
            </a:extLst>
          </p:cNvPr>
          <p:cNvSpPr txBox="1"/>
          <p:nvPr/>
        </p:nvSpPr>
        <p:spPr>
          <a:xfrm>
            <a:off x="5246106" y="2856070"/>
            <a:ext cx="365261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const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navigate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useNavigate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b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</a:b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const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goHome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=&gt;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</a:t>
            </a:r>
            <a:r>
              <a:rPr lang="en-US" sz="1100" b="1" dirty="0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navigate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",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options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const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goBack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=&gt;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</a:t>
            </a:r>
            <a:r>
              <a:rPr lang="en-US" sz="1100" b="1" dirty="0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navigate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100" b="0" dirty="0">
                <a:solidFill>
                  <a:srgbClr val="9C5D27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B638C4-6B14-4F42-B207-1C4048530CE1}"/>
              </a:ext>
            </a:extLst>
          </p:cNvPr>
          <p:cNvSpPr txBox="1"/>
          <p:nvPr/>
        </p:nvSpPr>
        <p:spPr>
          <a:xfrm>
            <a:off x="834219" y="2856070"/>
            <a:ext cx="301234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const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history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useHistory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const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goHome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=&gt;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</a:t>
            </a:r>
            <a:r>
              <a:rPr lang="en-US" sz="1100" b="0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history</a:t>
            </a:r>
            <a:r>
              <a:rPr lang="en-US" sz="1100" b="0" dirty="0" err="1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push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/home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',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state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const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goBack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=&gt;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history</a:t>
            </a:r>
            <a:r>
              <a:rPr lang="en-US" sz="1100" b="0" dirty="0" err="1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go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US" sz="1100" b="0" dirty="0">
                <a:solidFill>
                  <a:srgbClr val="9C5D27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i="1" dirty="0">
                <a:solidFill>
                  <a:srgbClr val="AAAAAA"/>
                </a:solidFill>
                <a:effectLst/>
                <a:latin typeface="JetBrains Mono" panose="02000009000000000000" pitchFamily="49" charset="0"/>
              </a:rPr>
              <a:t>// </a:t>
            </a:r>
            <a:r>
              <a:rPr lang="en-US" sz="1100" b="0" i="1" dirty="0" err="1">
                <a:solidFill>
                  <a:srgbClr val="AAAAAA"/>
                </a:solidFill>
                <a:effectLst/>
                <a:latin typeface="JetBrains Mono" panose="02000009000000000000" pitchFamily="49" charset="0"/>
              </a:rPr>
              <a:t>history.back</a:t>
            </a:r>
            <a:r>
              <a:rPr lang="en-US" sz="1100" b="0" i="1" dirty="0">
                <a:solidFill>
                  <a:srgbClr val="AAAAAA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20186F-18DD-4A68-A1DD-3FCA774794F6}"/>
              </a:ext>
            </a:extLst>
          </p:cNvPr>
          <p:cNvSpPr txBox="1"/>
          <p:nvPr/>
        </p:nvSpPr>
        <p:spPr>
          <a:xfrm>
            <a:off x="576263" y="4500311"/>
            <a:ext cx="7790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Примеры </a:t>
            </a:r>
            <a:r>
              <a:rPr lang="en-US" sz="1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 </a:t>
            </a:r>
            <a:r>
              <a:rPr lang="en-US" sz="120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goHome</a:t>
            </a:r>
            <a:r>
              <a:rPr lang="en-US" sz="1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отражает некорректный подход. Приведен только в качестве примера </a:t>
            </a:r>
            <a:r>
              <a:rPr lang="en-US" sz="120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api</a:t>
            </a:r>
            <a:r>
              <a:rPr lang="en-US" sz="1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библиотеки. </a:t>
            </a:r>
          </a:p>
          <a:p>
            <a:pPr algn="ctr"/>
            <a:r>
              <a:rPr lang="ru-RU" sz="1200" dirty="0"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Для подобной задачи лучше вместо программной навигации </a:t>
            </a:r>
            <a:r>
              <a:rPr lang="en-US" sz="1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применять </a:t>
            </a:r>
            <a:r>
              <a:rPr lang="en-US" sz="1200" dirty="0"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&lt;Link/&gt;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22089B-BB3A-5548-B64C-E3C10CA00407}"/>
              </a:ext>
            </a:extLst>
          </p:cNvPr>
          <p:cNvSpPr txBox="1"/>
          <p:nvPr/>
        </p:nvSpPr>
        <p:spPr>
          <a:xfrm>
            <a:off x="615920" y="2637341"/>
            <a:ext cx="380287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panose="02000503020000020003" pitchFamily="2" charset="0"/>
              </a:rPr>
              <a:t>V5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48A65-2170-9A4C-9D5C-E40C18624C6E}"/>
              </a:ext>
            </a:extLst>
          </p:cNvPr>
          <p:cNvSpPr txBox="1"/>
          <p:nvPr/>
        </p:nvSpPr>
        <p:spPr>
          <a:xfrm>
            <a:off x="5188570" y="2637341"/>
            <a:ext cx="51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Medium" panose="02000503020000020003" pitchFamily="2" charset="0"/>
              </a:rPr>
              <a:t>V6</a:t>
            </a:r>
            <a:endParaRPr lang="ru-RU" dirty="0">
              <a:latin typeface="d_Kallisto" pitchFamily="2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5EE7418-A3AF-F149-B23B-339074D0EE1B}"/>
              </a:ext>
            </a:extLst>
          </p:cNvPr>
          <p:cNvSpPr/>
          <p:nvPr/>
        </p:nvSpPr>
        <p:spPr>
          <a:xfrm>
            <a:off x="0" y="0"/>
            <a:ext cx="9144000" cy="385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A7EE1EE8-2A2E-104C-86A4-B20A77D3A2A7}"/>
              </a:ext>
            </a:extLst>
          </p:cNvPr>
          <p:cNvGrpSpPr/>
          <p:nvPr/>
        </p:nvGrpSpPr>
        <p:grpSpPr>
          <a:xfrm>
            <a:off x="233245" y="100925"/>
            <a:ext cx="830833" cy="196379"/>
            <a:chOff x="273375" y="60357"/>
            <a:chExt cx="875037" cy="206827"/>
          </a:xfrm>
          <a:noFill/>
        </p:grpSpPr>
        <p:pic>
          <p:nvPicPr>
            <p:cNvPr id="34" name="Picture 2" descr="Reload icon - Unicons Icon Set">
              <a:extLst>
                <a:ext uri="{FF2B5EF4-FFF2-40B4-BE49-F238E27FC236}">
                  <a16:creationId xmlns:a16="http://schemas.microsoft.com/office/drawing/2014/main" id="{8CDFE4EA-C42D-0449-8EB1-221E733DE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4" y="102044"/>
              <a:ext cx="145988" cy="145988"/>
            </a:xfrm>
            <a:prstGeom prst="rect">
              <a:avLst/>
            </a:prstGeom>
            <a:grpFill/>
          </p:spPr>
        </p:pic>
        <p:pic>
          <p:nvPicPr>
            <p:cNvPr id="35" name="Picture 4" descr="Right, arrow icon - Free download on Iconfinder">
              <a:extLst>
                <a:ext uri="{FF2B5EF4-FFF2-40B4-BE49-F238E27FC236}">
                  <a16:creationId xmlns:a16="http://schemas.microsoft.com/office/drawing/2014/main" id="{59ACDC6A-CFC8-9A45-B653-FAC44A76D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28" y="102397"/>
              <a:ext cx="137636" cy="137636"/>
            </a:xfrm>
            <a:prstGeom prst="rect">
              <a:avLst/>
            </a:prstGeom>
            <a:grpFill/>
          </p:spPr>
        </p:pic>
        <p:pic>
          <p:nvPicPr>
            <p:cNvPr id="36" name="Picture 4" descr="Right, arrow icon - Free download on Iconfinder">
              <a:extLst>
                <a:ext uri="{FF2B5EF4-FFF2-40B4-BE49-F238E27FC236}">
                  <a16:creationId xmlns:a16="http://schemas.microsoft.com/office/drawing/2014/main" id="{8AC98803-97A5-4548-A484-F8146FF65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3375" y="101570"/>
              <a:ext cx="137635" cy="137635"/>
            </a:xfrm>
            <a:prstGeom prst="rect">
              <a:avLst/>
            </a:prstGeom>
            <a:grpFill/>
          </p:spPr>
        </p:pic>
        <p:pic>
          <p:nvPicPr>
            <p:cNvPr id="37" name="Picture 6" descr="House Icons - Download Free Vector Icons | Noun Project">
              <a:extLst>
                <a:ext uri="{FF2B5EF4-FFF2-40B4-BE49-F238E27FC236}">
                  <a16:creationId xmlns:a16="http://schemas.microsoft.com/office/drawing/2014/main" id="{CA07DB3F-31E3-D343-9641-307C1BD90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585" y="60357"/>
              <a:ext cx="206827" cy="206827"/>
            </a:xfrm>
            <a:prstGeom prst="rect">
              <a:avLst/>
            </a:prstGeom>
            <a:grpFill/>
          </p:spPr>
        </p:pic>
      </p:grp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CC95CB69-52EF-6243-BAA0-9E79D9567432}"/>
              </a:ext>
            </a:extLst>
          </p:cNvPr>
          <p:cNvSpPr/>
          <p:nvPr/>
        </p:nvSpPr>
        <p:spPr>
          <a:xfrm>
            <a:off x="1223755" y="61363"/>
            <a:ext cx="6275294" cy="2599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725C2F-7845-2348-BC7C-C12620229054}"/>
              </a:ext>
            </a:extLst>
          </p:cNvPr>
          <p:cNvSpPr txBox="1"/>
          <p:nvPr/>
        </p:nvSpPr>
        <p:spPr>
          <a:xfrm>
            <a:off x="1514151" y="59147"/>
            <a:ext cx="57405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http://localhost:3000/reactrouter-meetup/differences/usenavigate</a:t>
            </a:r>
            <a:endParaRPr lang="ru-RU" sz="11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45240FDC-660C-9D48-B065-7931F3B194C9}"/>
              </a:ext>
            </a:extLst>
          </p:cNvPr>
          <p:cNvSpPr/>
          <p:nvPr/>
        </p:nvSpPr>
        <p:spPr>
          <a:xfrm>
            <a:off x="1368350" y="164386"/>
            <a:ext cx="109560" cy="79650"/>
          </a:xfrm>
          <a:prstGeom prst="roundRect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Арка 32">
            <a:extLst>
              <a:ext uri="{FF2B5EF4-FFF2-40B4-BE49-F238E27FC236}">
                <a16:creationId xmlns:a16="http://schemas.microsoft.com/office/drawing/2014/main" id="{B6C34218-D333-9A46-8C41-C9634B2835CF}"/>
              </a:ext>
            </a:extLst>
          </p:cNvPr>
          <p:cNvSpPr/>
          <p:nvPr/>
        </p:nvSpPr>
        <p:spPr>
          <a:xfrm>
            <a:off x="1382053" y="113490"/>
            <a:ext cx="79632" cy="101600"/>
          </a:xfrm>
          <a:prstGeom prst="blockArc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79326F7-BB41-CE4A-8050-0553D4607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048989" y="664863"/>
            <a:ext cx="153685" cy="13306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702FE03-ED97-7E40-BFF0-5E934C62A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048803" y="1238663"/>
            <a:ext cx="153685" cy="13306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63D3E10-CD19-1848-A9AC-8D44F755B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046231" y="1864654"/>
            <a:ext cx="153685" cy="1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3393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Прямоугольник 39"/>
          <p:cNvSpPr/>
          <p:nvPr/>
        </p:nvSpPr>
        <p:spPr>
          <a:xfrm>
            <a:off x="-1" y="361244"/>
            <a:ext cx="4700017" cy="4782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38100" algn="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247C05-8E41-4808-9435-88950B9B20D0}"/>
              </a:ext>
            </a:extLst>
          </p:cNvPr>
          <p:cNvSpPr txBox="1"/>
          <p:nvPr/>
        </p:nvSpPr>
        <p:spPr>
          <a:xfrm>
            <a:off x="539750" y="1177504"/>
            <a:ext cx="424927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const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Layout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=&gt;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header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Link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to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="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Home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Link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Link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to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="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/faq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FAQ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Link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header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Sidebar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Outlet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Footer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</a:b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const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App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=&gt;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Routes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='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element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Layout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index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element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Home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='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faq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element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FAQ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Routes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7D8D60C-13E3-438E-8EB1-7DFCAB540155}"/>
              </a:ext>
            </a:extLst>
          </p:cNvPr>
          <p:cNvSpPr/>
          <p:nvPr/>
        </p:nvSpPr>
        <p:spPr>
          <a:xfrm>
            <a:off x="1280160" y="3912310"/>
            <a:ext cx="3074820" cy="3244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D1D15A4-4957-4940-85D3-ACA090950AC0}"/>
              </a:ext>
            </a:extLst>
          </p:cNvPr>
          <p:cNvCxnSpPr>
            <a:cxnSpLocks/>
          </p:cNvCxnSpPr>
          <p:nvPr/>
        </p:nvCxnSpPr>
        <p:spPr>
          <a:xfrm flipH="1">
            <a:off x="1741172" y="2479413"/>
            <a:ext cx="28308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0A151C7-EBE7-4489-B4EE-17953C4070A9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354980" y="4074515"/>
            <a:ext cx="217020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D71B82B-9F2C-4A9D-9B08-AAE810D685E8}"/>
              </a:ext>
            </a:extLst>
          </p:cNvPr>
          <p:cNvCxnSpPr>
            <a:cxnSpLocks/>
          </p:cNvCxnSpPr>
          <p:nvPr/>
        </p:nvCxnSpPr>
        <p:spPr>
          <a:xfrm flipV="1">
            <a:off x="4572000" y="2479413"/>
            <a:ext cx="0" cy="1595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C664C65-DBCA-424A-B269-343A8363EDAF}"/>
              </a:ext>
            </a:extLst>
          </p:cNvPr>
          <p:cNvSpPr txBox="1"/>
          <p:nvPr/>
        </p:nvSpPr>
        <p:spPr>
          <a:xfrm>
            <a:off x="466598" y="678118"/>
            <a:ext cx="410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Outlet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87CFF9-386B-47DA-B0EF-986E5F2E73ED}"/>
              </a:ext>
            </a:extLst>
          </p:cNvPr>
          <p:cNvSpPr txBox="1"/>
          <p:nvPr/>
        </p:nvSpPr>
        <p:spPr>
          <a:xfrm>
            <a:off x="5037127" y="1181984"/>
            <a:ext cx="3794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Применяется в родительских элементах, для отображения их дочерних элементов на основании </a:t>
            </a:r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</a:rPr>
              <a:t>роутов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3F92A6-43C4-4EE5-95E3-AA92ACF6664F}"/>
              </a:ext>
            </a:extLst>
          </p:cNvPr>
          <p:cNvSpPr txBox="1"/>
          <p:nvPr/>
        </p:nvSpPr>
        <p:spPr>
          <a:xfrm>
            <a:off x="5030379" y="2298706"/>
            <a:ext cx="38210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Если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маршрут точно соответствует,</a:t>
            </a: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ссылке, указанной в «обрамляющем» компоненте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Route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, то будет отображаться вложенный компонент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Route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с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prop-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ом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index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0518731-E6D3-E147-BD70-D9D556DEA62F}"/>
              </a:ext>
            </a:extLst>
          </p:cNvPr>
          <p:cNvCxnSpPr>
            <a:cxnSpLocks/>
          </p:cNvCxnSpPr>
          <p:nvPr/>
        </p:nvCxnSpPr>
        <p:spPr>
          <a:xfrm>
            <a:off x="4940679" y="1261525"/>
            <a:ext cx="0" cy="551777"/>
          </a:xfrm>
          <a:prstGeom prst="line">
            <a:avLst/>
          </a:prstGeom>
          <a:ln w="31750">
            <a:solidFill>
              <a:srgbClr val="FBD91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E35C4DF-2E20-DA49-B933-86D631EAE7E3}"/>
              </a:ext>
            </a:extLst>
          </p:cNvPr>
          <p:cNvCxnSpPr>
            <a:cxnSpLocks/>
          </p:cNvCxnSpPr>
          <p:nvPr/>
        </p:nvCxnSpPr>
        <p:spPr>
          <a:xfrm>
            <a:off x="4962450" y="2402237"/>
            <a:ext cx="0" cy="968644"/>
          </a:xfrm>
          <a:prstGeom prst="line">
            <a:avLst/>
          </a:prstGeom>
          <a:ln w="31750">
            <a:solidFill>
              <a:srgbClr val="FBD91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9A554376-0D93-8342-BC69-0705DE400129}"/>
              </a:ext>
            </a:extLst>
          </p:cNvPr>
          <p:cNvSpPr/>
          <p:nvPr/>
        </p:nvSpPr>
        <p:spPr>
          <a:xfrm>
            <a:off x="0" y="0"/>
            <a:ext cx="9144000" cy="385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F5C42EB-E926-C84A-9AAA-4D4EB76760CD}"/>
              </a:ext>
            </a:extLst>
          </p:cNvPr>
          <p:cNvGrpSpPr/>
          <p:nvPr/>
        </p:nvGrpSpPr>
        <p:grpSpPr>
          <a:xfrm>
            <a:off x="233245" y="100925"/>
            <a:ext cx="830833" cy="196379"/>
            <a:chOff x="273375" y="60357"/>
            <a:chExt cx="875037" cy="206827"/>
          </a:xfrm>
          <a:noFill/>
        </p:grpSpPr>
        <p:pic>
          <p:nvPicPr>
            <p:cNvPr id="31" name="Picture 2" descr="Reload icon - Unicons Icon Set">
              <a:extLst>
                <a:ext uri="{FF2B5EF4-FFF2-40B4-BE49-F238E27FC236}">
                  <a16:creationId xmlns:a16="http://schemas.microsoft.com/office/drawing/2014/main" id="{7BB1E52D-09C4-2C4C-9E6F-D325EE170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4" y="102044"/>
              <a:ext cx="145988" cy="145988"/>
            </a:xfrm>
            <a:prstGeom prst="rect">
              <a:avLst/>
            </a:prstGeom>
            <a:grpFill/>
          </p:spPr>
        </p:pic>
        <p:pic>
          <p:nvPicPr>
            <p:cNvPr id="32" name="Picture 4" descr="Right, arrow icon - Free download on Iconfinder">
              <a:extLst>
                <a:ext uri="{FF2B5EF4-FFF2-40B4-BE49-F238E27FC236}">
                  <a16:creationId xmlns:a16="http://schemas.microsoft.com/office/drawing/2014/main" id="{978817FF-03A2-6346-AEC0-035B9FEC7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28" y="102397"/>
              <a:ext cx="137636" cy="137636"/>
            </a:xfrm>
            <a:prstGeom prst="rect">
              <a:avLst/>
            </a:prstGeom>
            <a:grpFill/>
          </p:spPr>
        </p:pic>
        <p:pic>
          <p:nvPicPr>
            <p:cNvPr id="33" name="Picture 4" descr="Right, arrow icon - Free download on Iconfinder">
              <a:extLst>
                <a:ext uri="{FF2B5EF4-FFF2-40B4-BE49-F238E27FC236}">
                  <a16:creationId xmlns:a16="http://schemas.microsoft.com/office/drawing/2014/main" id="{FC4D76DD-A29B-2142-9071-2210BEAFD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3375" y="101570"/>
              <a:ext cx="137635" cy="137635"/>
            </a:xfrm>
            <a:prstGeom prst="rect">
              <a:avLst/>
            </a:prstGeom>
            <a:grpFill/>
          </p:spPr>
        </p:pic>
        <p:pic>
          <p:nvPicPr>
            <p:cNvPr id="34" name="Picture 6" descr="House Icons - Download Free Vector Icons | Noun Project">
              <a:extLst>
                <a:ext uri="{FF2B5EF4-FFF2-40B4-BE49-F238E27FC236}">
                  <a16:creationId xmlns:a16="http://schemas.microsoft.com/office/drawing/2014/main" id="{ADC6C92D-4A15-314D-A653-7A66A89AB7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585" y="60357"/>
              <a:ext cx="206827" cy="206827"/>
            </a:xfrm>
            <a:prstGeom prst="rect">
              <a:avLst/>
            </a:prstGeom>
            <a:grpFill/>
          </p:spPr>
        </p:pic>
      </p:grp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697710D8-46DD-3644-9FDA-E1A8828129B3}"/>
              </a:ext>
            </a:extLst>
          </p:cNvPr>
          <p:cNvSpPr/>
          <p:nvPr/>
        </p:nvSpPr>
        <p:spPr>
          <a:xfrm>
            <a:off x="1223755" y="61363"/>
            <a:ext cx="6275294" cy="2599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86E48E-7BFD-5C43-B3E7-B0138B2E6A22}"/>
              </a:ext>
            </a:extLst>
          </p:cNvPr>
          <p:cNvSpPr txBox="1"/>
          <p:nvPr/>
        </p:nvSpPr>
        <p:spPr>
          <a:xfrm>
            <a:off x="1514151" y="59147"/>
            <a:ext cx="4493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http://localhost:3000/reactrouter-meetup/features/outlet</a:t>
            </a:r>
            <a:endParaRPr lang="ru-RU" sz="11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7D4876B2-577C-5B45-9BE0-7EA3EE532822}"/>
              </a:ext>
            </a:extLst>
          </p:cNvPr>
          <p:cNvSpPr/>
          <p:nvPr/>
        </p:nvSpPr>
        <p:spPr>
          <a:xfrm>
            <a:off x="1368350" y="164386"/>
            <a:ext cx="109560" cy="79650"/>
          </a:xfrm>
          <a:prstGeom prst="roundRect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Арка 29">
            <a:extLst>
              <a:ext uri="{FF2B5EF4-FFF2-40B4-BE49-F238E27FC236}">
                <a16:creationId xmlns:a16="http://schemas.microsoft.com/office/drawing/2014/main" id="{0709BD0C-1DDB-1C4B-B377-5E74379E731E}"/>
              </a:ext>
            </a:extLst>
          </p:cNvPr>
          <p:cNvSpPr/>
          <p:nvPr/>
        </p:nvSpPr>
        <p:spPr>
          <a:xfrm>
            <a:off x="1382053" y="113490"/>
            <a:ext cx="79632" cy="101600"/>
          </a:xfrm>
          <a:prstGeom prst="blockArc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7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BDB3A4-927A-D54F-A1A4-324FFCBF2BAA}"/>
              </a:ext>
            </a:extLst>
          </p:cNvPr>
          <p:cNvSpPr/>
          <p:nvPr/>
        </p:nvSpPr>
        <p:spPr>
          <a:xfrm>
            <a:off x="0" y="293512"/>
            <a:ext cx="4526844" cy="4849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38100" algn="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3393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247C05-8E41-4808-9435-88950B9B20D0}"/>
              </a:ext>
            </a:extLst>
          </p:cNvPr>
          <p:cNvSpPr txBox="1"/>
          <p:nvPr/>
        </p:nvSpPr>
        <p:spPr>
          <a:xfrm>
            <a:off x="598841" y="1453084"/>
            <a:ext cx="403225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BrowserRouter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Routes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endParaRPr lang="ru-RU" sz="1100" b="0" dirty="0">
              <a:solidFill>
                <a:srgbClr val="91B3E0"/>
              </a:solidFill>
              <a:effectLst/>
              <a:latin typeface="JetBrains Mono" panose="02000009000000000000" pitchFamily="49" charset="0"/>
            </a:endParaRPr>
          </a:p>
          <a:p>
            <a:r>
              <a:rPr lang="ru-RU" sz="1100" i="1" dirty="0">
                <a:solidFill>
                  <a:srgbClr val="91B3E0"/>
                </a:solidFill>
                <a:latin typeface="JetBrains Mono" panose="02000009000000000000" pitchFamily="49" charset="0"/>
              </a:rPr>
              <a:t>     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=‘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dirty="0">
                <a:solidFill>
                  <a:srgbClr val="448C27"/>
                </a:solidFill>
                <a:latin typeface="JetBrains Mono" panose="02000009000000000000" pitchFamily="49" charset="0"/>
              </a:rPr>
              <a:t>old-link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’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endParaRPr lang="ru-RU" sz="1100" b="0" dirty="0">
              <a:solidFill>
                <a:srgbClr val="91B3E0"/>
              </a:solidFill>
              <a:effectLst/>
              <a:latin typeface="JetBrains Mono" panose="02000009000000000000" pitchFamily="49" charset="0"/>
            </a:endParaRPr>
          </a:p>
          <a:p>
            <a:r>
              <a:rPr lang="ru-RU" sz="1100" i="1" dirty="0">
                <a:solidFill>
                  <a:srgbClr val="91B3E0"/>
                </a:solidFill>
                <a:latin typeface="JetBrains Mono" panose="02000009000000000000" pitchFamily="49" charset="0"/>
              </a:rPr>
              <a:t>     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element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</a:p>
          <a:p>
            <a:r>
              <a:rPr lang="en-US" sz="1100" dirty="0">
                <a:solidFill>
                  <a:srgbClr val="777777"/>
                </a:solidFill>
                <a:latin typeface="JetBrains Mono" panose="02000009000000000000" pitchFamily="49" charset="0"/>
              </a:rPr>
              <a:t>       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dirty="0">
                <a:solidFill>
                  <a:srgbClr val="7A3E9D"/>
                </a:solidFill>
                <a:latin typeface="JetBrains Mono" panose="02000009000000000000" pitchFamily="49" charset="0"/>
              </a:rPr>
              <a:t>Navigate</a:t>
            </a:r>
          </a:p>
          <a:p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         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to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=‘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dirty="0">
                <a:solidFill>
                  <a:srgbClr val="448C27"/>
                </a:solidFill>
                <a:latin typeface="JetBrains Mono" panose="02000009000000000000" pitchFamily="49" charset="0"/>
              </a:rPr>
              <a:t>new-link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’</a:t>
            </a:r>
          </a:p>
          <a:p>
            <a:r>
              <a:rPr lang="en-US" sz="1100" dirty="0">
                <a:solidFill>
                  <a:srgbClr val="777777"/>
                </a:solidFill>
                <a:latin typeface="JetBrains Mono" panose="02000009000000000000" pitchFamily="49" charset="0"/>
              </a:rPr>
              <a:t>          </a:t>
            </a:r>
            <a:r>
              <a:rPr lang="en-US" sz="1100" i="1" dirty="0">
                <a:solidFill>
                  <a:srgbClr val="8190A0"/>
                </a:solidFill>
                <a:latin typeface="JetBrains Mono" panose="02000009000000000000" pitchFamily="49" charset="0"/>
              </a:rPr>
              <a:t>replace</a:t>
            </a:r>
            <a:endParaRPr lang="en-US" sz="1100" b="0" dirty="0">
              <a:solidFill>
                <a:srgbClr val="7A3E9D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dirty="0">
                <a:solidFill>
                  <a:srgbClr val="7A3E9D"/>
                </a:solidFill>
                <a:latin typeface="JetBrains Mono" panose="02000009000000000000" pitchFamily="49" charset="0"/>
              </a:rPr>
              <a:t>       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</a:p>
          <a:p>
            <a:r>
              <a:rPr lang="en-US" sz="1100" dirty="0">
                <a:solidFill>
                  <a:srgbClr val="91B3E0"/>
                </a:solidFill>
                <a:latin typeface="JetBrains Mono" panose="02000009000000000000" pitchFamily="49" charset="0"/>
              </a:rPr>
              <a:t>     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ru-RU" sz="1100" b="0" dirty="0">
              <a:solidFill>
                <a:srgbClr val="777777"/>
              </a:solidFill>
              <a:effectLst/>
              <a:latin typeface="JetBrains Mono" panose="02000009000000000000" pitchFamily="49" charset="0"/>
            </a:endParaRPr>
          </a:p>
          <a:p>
            <a:r>
              <a:rPr lang="ru-RU" sz="1100" dirty="0">
                <a:solidFill>
                  <a:srgbClr val="777777"/>
                </a:solidFill>
                <a:latin typeface="JetBrains Mono" panose="02000009000000000000" pitchFamily="49" charset="0"/>
              </a:rPr>
              <a:t>   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</a:p>
          <a:p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   &lt;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endParaRPr lang="ru-RU" sz="1100" b="0" dirty="0">
              <a:solidFill>
                <a:srgbClr val="91B3E0"/>
              </a:solidFill>
              <a:effectLst/>
              <a:latin typeface="JetBrains Mono" panose="02000009000000000000" pitchFamily="49" charset="0"/>
            </a:endParaRPr>
          </a:p>
          <a:p>
            <a:r>
              <a:rPr lang="ru-RU" sz="1100" i="1" dirty="0">
                <a:solidFill>
                  <a:srgbClr val="91B3E0"/>
                </a:solidFill>
                <a:latin typeface="JetBrains Mono" panose="02000009000000000000" pitchFamily="49" charset="0"/>
              </a:rPr>
              <a:t>     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=‘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US" sz="1100" dirty="0">
                <a:solidFill>
                  <a:srgbClr val="448C27"/>
                </a:solidFill>
                <a:latin typeface="JetBrains Mono" panose="02000009000000000000" pitchFamily="49" charset="0"/>
              </a:rPr>
              <a:t>new-link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’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endParaRPr lang="ru-RU" sz="1100" b="0" dirty="0">
              <a:solidFill>
                <a:srgbClr val="91B3E0"/>
              </a:solidFill>
              <a:effectLst/>
              <a:latin typeface="JetBrains Mono" panose="02000009000000000000" pitchFamily="49" charset="0"/>
            </a:endParaRPr>
          </a:p>
          <a:p>
            <a:r>
              <a:rPr lang="ru-RU" sz="1100" i="1" dirty="0">
                <a:solidFill>
                  <a:srgbClr val="91B3E0"/>
                </a:solidFill>
                <a:latin typeface="JetBrains Mono" panose="02000009000000000000" pitchFamily="49" charset="0"/>
              </a:rPr>
              <a:t>     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element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dirty="0">
                <a:solidFill>
                  <a:srgbClr val="7A3E9D"/>
                </a:solidFill>
                <a:latin typeface="JetBrains Mono" panose="02000009000000000000" pitchFamily="49" charset="0"/>
              </a:rPr>
              <a:t>Component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ru-RU" sz="1100" b="0" dirty="0">
              <a:solidFill>
                <a:srgbClr val="777777"/>
              </a:solidFill>
              <a:effectLst/>
              <a:latin typeface="JetBrains Mono" panose="02000009000000000000" pitchFamily="49" charset="0"/>
            </a:endParaRPr>
          </a:p>
          <a:p>
            <a:r>
              <a:rPr lang="ru-RU" sz="1100" dirty="0">
                <a:solidFill>
                  <a:srgbClr val="777777"/>
                </a:solidFill>
                <a:latin typeface="JetBrains Mono" panose="02000009000000000000" pitchFamily="49" charset="0"/>
              </a:rPr>
              <a:t>   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ru-RU" sz="1100" b="0" dirty="0">
              <a:solidFill>
                <a:srgbClr val="91B3E0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Routes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BrowserRouter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664C65-DBCA-424A-B269-343A8363EDAF}"/>
              </a:ext>
            </a:extLst>
          </p:cNvPr>
          <p:cNvSpPr txBox="1"/>
          <p:nvPr/>
        </p:nvSpPr>
        <p:spPr>
          <a:xfrm>
            <a:off x="489176" y="894597"/>
            <a:ext cx="410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Navigate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87CFF9-386B-47DA-B0EF-986E5F2E73ED}"/>
              </a:ext>
            </a:extLst>
          </p:cNvPr>
          <p:cNvSpPr txBox="1"/>
          <p:nvPr/>
        </p:nvSpPr>
        <p:spPr>
          <a:xfrm>
            <a:off x="5037127" y="1110484"/>
            <a:ext cx="392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Это компонент-обертка вокруг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useNavigate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Меняет текущий адрес, когда «</a:t>
            </a:r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</a:rPr>
              <a:t>рендерится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».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3F92A6-43C4-4EE5-95E3-AA92ACF6664F}"/>
              </a:ext>
            </a:extLst>
          </p:cNvPr>
          <p:cNvSpPr txBox="1"/>
          <p:nvPr/>
        </p:nvSpPr>
        <p:spPr>
          <a:xfrm>
            <a:off x="5037127" y="2032028"/>
            <a:ext cx="3939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Заменяет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Redirect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, т.к. данный компонент теперь отсутствует.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B7F3A-E6B1-469F-9FFD-9E072B71AF84}"/>
              </a:ext>
            </a:extLst>
          </p:cNvPr>
          <p:cNvSpPr txBox="1"/>
          <p:nvPr/>
        </p:nvSpPr>
        <p:spPr>
          <a:xfrm>
            <a:off x="5055415" y="2751537"/>
            <a:ext cx="39396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Используется для переадресации. Также может принимать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replace</a:t>
            </a: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и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state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 виде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props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-</a:t>
            </a:r>
            <a:r>
              <a:rPr lang="ru-RU" dirty="0" err="1">
                <a:latin typeface="Roboto Light" panose="02000000000000000000" pitchFamily="2" charset="0"/>
                <a:ea typeface="Roboto Light" panose="02000000000000000000" pitchFamily="2" charset="0"/>
              </a:rPr>
              <a:t>ов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F6189CF-3694-364C-AE87-BC81CA5EBE87}"/>
              </a:ext>
            </a:extLst>
          </p:cNvPr>
          <p:cNvCxnSpPr>
            <a:cxnSpLocks/>
          </p:cNvCxnSpPr>
          <p:nvPr/>
        </p:nvCxnSpPr>
        <p:spPr>
          <a:xfrm>
            <a:off x="4940679" y="1203886"/>
            <a:ext cx="0" cy="330446"/>
          </a:xfrm>
          <a:prstGeom prst="line">
            <a:avLst/>
          </a:prstGeom>
          <a:ln w="31750">
            <a:solidFill>
              <a:srgbClr val="FBD91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EC1CFFC-68D6-C148-9804-9DBAD2DAE19C}"/>
              </a:ext>
            </a:extLst>
          </p:cNvPr>
          <p:cNvCxnSpPr>
            <a:cxnSpLocks/>
          </p:cNvCxnSpPr>
          <p:nvPr/>
        </p:nvCxnSpPr>
        <p:spPr>
          <a:xfrm>
            <a:off x="4957824" y="2146515"/>
            <a:ext cx="0" cy="317716"/>
          </a:xfrm>
          <a:prstGeom prst="line">
            <a:avLst/>
          </a:prstGeom>
          <a:ln w="31750">
            <a:solidFill>
              <a:srgbClr val="FBD91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B36E864-097C-3046-8CF7-E33BC19BB496}"/>
              </a:ext>
            </a:extLst>
          </p:cNvPr>
          <p:cNvCxnSpPr>
            <a:cxnSpLocks/>
          </p:cNvCxnSpPr>
          <p:nvPr/>
        </p:nvCxnSpPr>
        <p:spPr>
          <a:xfrm>
            <a:off x="4969254" y="2852883"/>
            <a:ext cx="0" cy="548995"/>
          </a:xfrm>
          <a:prstGeom prst="line">
            <a:avLst/>
          </a:prstGeom>
          <a:ln w="31750">
            <a:solidFill>
              <a:srgbClr val="FBD91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533048F-0728-914D-8394-CCBA98C30124}"/>
              </a:ext>
            </a:extLst>
          </p:cNvPr>
          <p:cNvSpPr/>
          <p:nvPr/>
        </p:nvSpPr>
        <p:spPr>
          <a:xfrm>
            <a:off x="0" y="0"/>
            <a:ext cx="9144000" cy="385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988A719-1419-2B42-9946-9511ED964827}"/>
              </a:ext>
            </a:extLst>
          </p:cNvPr>
          <p:cNvGrpSpPr/>
          <p:nvPr/>
        </p:nvGrpSpPr>
        <p:grpSpPr>
          <a:xfrm>
            <a:off x="233245" y="100925"/>
            <a:ext cx="830833" cy="196379"/>
            <a:chOff x="273375" y="60357"/>
            <a:chExt cx="875037" cy="206827"/>
          </a:xfrm>
          <a:noFill/>
        </p:grpSpPr>
        <p:pic>
          <p:nvPicPr>
            <p:cNvPr id="25" name="Picture 2" descr="Reload icon - Unicons Icon Set">
              <a:extLst>
                <a:ext uri="{FF2B5EF4-FFF2-40B4-BE49-F238E27FC236}">
                  <a16:creationId xmlns:a16="http://schemas.microsoft.com/office/drawing/2014/main" id="{C0F12A7D-C190-5240-954B-A9F522B9A1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4" y="102044"/>
              <a:ext cx="145988" cy="145988"/>
            </a:xfrm>
            <a:prstGeom prst="rect">
              <a:avLst/>
            </a:prstGeom>
            <a:grpFill/>
          </p:spPr>
        </p:pic>
        <p:pic>
          <p:nvPicPr>
            <p:cNvPr id="26" name="Picture 4" descr="Right, arrow icon - Free download on Iconfinder">
              <a:extLst>
                <a:ext uri="{FF2B5EF4-FFF2-40B4-BE49-F238E27FC236}">
                  <a16:creationId xmlns:a16="http://schemas.microsoft.com/office/drawing/2014/main" id="{0F95FF9C-E5AD-0D44-A2BB-0CE75FEC7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28" y="102397"/>
              <a:ext cx="137636" cy="137636"/>
            </a:xfrm>
            <a:prstGeom prst="rect">
              <a:avLst/>
            </a:prstGeom>
            <a:grpFill/>
          </p:spPr>
        </p:pic>
        <p:pic>
          <p:nvPicPr>
            <p:cNvPr id="27" name="Picture 4" descr="Right, arrow icon - Free download on Iconfinder">
              <a:extLst>
                <a:ext uri="{FF2B5EF4-FFF2-40B4-BE49-F238E27FC236}">
                  <a16:creationId xmlns:a16="http://schemas.microsoft.com/office/drawing/2014/main" id="{B9EDC173-8E55-2747-96FB-DD8A5190B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3375" y="101570"/>
              <a:ext cx="137635" cy="137635"/>
            </a:xfrm>
            <a:prstGeom prst="rect">
              <a:avLst/>
            </a:prstGeom>
            <a:grpFill/>
          </p:spPr>
        </p:pic>
        <p:pic>
          <p:nvPicPr>
            <p:cNvPr id="28" name="Picture 6" descr="House Icons - Download Free Vector Icons | Noun Project">
              <a:extLst>
                <a:ext uri="{FF2B5EF4-FFF2-40B4-BE49-F238E27FC236}">
                  <a16:creationId xmlns:a16="http://schemas.microsoft.com/office/drawing/2014/main" id="{E5CFE5A0-5D98-E24A-A20B-299A8F06D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585" y="60357"/>
              <a:ext cx="206827" cy="206827"/>
            </a:xfrm>
            <a:prstGeom prst="rect">
              <a:avLst/>
            </a:prstGeom>
            <a:grpFill/>
          </p:spPr>
        </p:pic>
      </p:grp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3D49819A-2D34-8A4D-9BC4-6C0DEB069E1E}"/>
              </a:ext>
            </a:extLst>
          </p:cNvPr>
          <p:cNvSpPr/>
          <p:nvPr/>
        </p:nvSpPr>
        <p:spPr>
          <a:xfrm>
            <a:off x="1223755" y="61363"/>
            <a:ext cx="6275294" cy="2599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3FFE2C-4870-2A43-8A25-226CDE7D4EAA}"/>
              </a:ext>
            </a:extLst>
          </p:cNvPr>
          <p:cNvSpPr txBox="1"/>
          <p:nvPr/>
        </p:nvSpPr>
        <p:spPr>
          <a:xfrm>
            <a:off x="1514151" y="59147"/>
            <a:ext cx="5257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http://localhost:3000/reactrouter-meetup/features/navigate</a:t>
            </a:r>
            <a:endParaRPr lang="ru-RU" sz="11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E0BD6A89-4FF9-FE4C-814D-BCA2D8F912D3}"/>
              </a:ext>
            </a:extLst>
          </p:cNvPr>
          <p:cNvSpPr/>
          <p:nvPr/>
        </p:nvSpPr>
        <p:spPr>
          <a:xfrm>
            <a:off x="1368350" y="164386"/>
            <a:ext cx="109560" cy="79650"/>
          </a:xfrm>
          <a:prstGeom prst="roundRect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Арка 23">
            <a:extLst>
              <a:ext uri="{FF2B5EF4-FFF2-40B4-BE49-F238E27FC236}">
                <a16:creationId xmlns:a16="http://schemas.microsoft.com/office/drawing/2014/main" id="{6EBF4248-9716-8E43-9548-4B822265D54D}"/>
              </a:ext>
            </a:extLst>
          </p:cNvPr>
          <p:cNvSpPr/>
          <p:nvPr/>
        </p:nvSpPr>
        <p:spPr>
          <a:xfrm>
            <a:off x="1382053" y="113490"/>
            <a:ext cx="79632" cy="101600"/>
          </a:xfrm>
          <a:prstGeom prst="blockArc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73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C3962CA-C267-E44B-95B6-417682036E56}"/>
              </a:ext>
            </a:extLst>
          </p:cNvPr>
          <p:cNvSpPr/>
          <p:nvPr/>
        </p:nvSpPr>
        <p:spPr>
          <a:xfrm>
            <a:off x="0" y="0"/>
            <a:ext cx="4459111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38100" algn="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  <a:endParaRPr lang="ru-RU" dirty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C5989E08-5F44-6442-B190-86D93B7E9208}"/>
              </a:ext>
            </a:extLst>
          </p:cNvPr>
          <p:cNvSpPr/>
          <p:nvPr/>
        </p:nvSpPr>
        <p:spPr>
          <a:xfrm>
            <a:off x="4843748" y="2812939"/>
            <a:ext cx="3951890" cy="1618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330200" dist="38100" algn="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</a:t>
            </a:r>
            <a:endParaRPr lang="ru-RU" dirty="0"/>
          </a:p>
        </p:txBody>
      </p:sp>
      <p:pic>
        <p:nvPicPr>
          <p:cNvPr id="5" name="Google Shape;4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3393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C664C65-DBCA-424A-B269-343A8363EDAF}"/>
              </a:ext>
            </a:extLst>
          </p:cNvPr>
          <p:cNvSpPr txBox="1"/>
          <p:nvPr/>
        </p:nvSpPr>
        <p:spPr>
          <a:xfrm>
            <a:off x="475742" y="538331"/>
            <a:ext cx="410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useSearchParams</a:t>
            </a: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87CFF9-386B-47DA-B0EF-986E5F2E73ED}"/>
              </a:ext>
            </a:extLst>
          </p:cNvPr>
          <p:cNvSpPr txBox="1"/>
          <p:nvPr/>
        </p:nvSpPr>
        <p:spPr>
          <a:xfrm>
            <a:off x="4918255" y="1128772"/>
            <a:ext cx="3923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Новый хук для получения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get-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параметров из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url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и работы с ними.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3F92A6-43C4-4EE5-95E3-AA92ACF6664F}"/>
              </a:ext>
            </a:extLst>
          </p:cNvPr>
          <p:cNvSpPr txBox="1"/>
          <p:nvPr/>
        </p:nvSpPr>
        <p:spPr>
          <a:xfrm>
            <a:off x="4945687" y="1815888"/>
            <a:ext cx="3939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Возвращает кортеж,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ru-RU" dirty="0">
                <a:latin typeface="Roboto Light" panose="02000000000000000000" pitchFamily="2" charset="0"/>
                <a:ea typeface="Roboto Light" panose="02000000000000000000" pitchFamily="2" charset="0"/>
              </a:rPr>
              <a:t>аналогичный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useState.</a:t>
            </a:r>
            <a:endParaRPr lang="ru-RU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27712-EFB0-44AB-AB04-70AA57FFCB45}"/>
              </a:ext>
            </a:extLst>
          </p:cNvPr>
          <p:cNvSpPr txBox="1"/>
          <p:nvPr/>
        </p:nvSpPr>
        <p:spPr>
          <a:xfrm>
            <a:off x="539750" y="1157794"/>
            <a:ext cx="4032250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const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Example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=&gt;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let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[</a:t>
            </a:r>
          </a:p>
          <a:p>
            <a:r>
              <a:rPr lang="en-US" sz="1100" dirty="0">
                <a:solidFill>
                  <a:srgbClr val="777777"/>
                </a:solidFill>
                <a:latin typeface="JetBrains Mono" panose="02000009000000000000" pitchFamily="49" charset="0"/>
              </a:rPr>
              <a:t>    </a:t>
            </a:r>
            <a:r>
              <a:rPr lang="en-US" sz="1100" b="0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searchParams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</a:p>
          <a:p>
            <a:r>
              <a:rPr lang="en-US" sz="1100" dirty="0">
                <a:solidFill>
                  <a:srgbClr val="333333"/>
                </a:solidFill>
                <a:latin typeface="JetBrains Mono" panose="02000009000000000000" pitchFamily="49" charset="0"/>
              </a:rPr>
              <a:t>    </a:t>
            </a:r>
            <a:r>
              <a:rPr lang="en-US" sz="1100" b="0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setSearchParams</a:t>
            </a:r>
            <a:endParaRPr lang="en-US" sz="1100" b="0" dirty="0">
              <a:solidFill>
                <a:srgbClr val="7A3E9D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dirty="0">
                <a:solidFill>
                  <a:srgbClr val="7A3E9D"/>
                </a:solidFill>
                <a:latin typeface="JetBrains Mono" panose="02000009000000000000" pitchFamily="49" charset="0"/>
              </a:rPr>
              <a:t> 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useSearchParams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()</a:t>
            </a:r>
          </a:p>
          <a:p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let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query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setQuery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useState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(</a:t>
            </a:r>
          </a:p>
          <a:p>
            <a:r>
              <a:rPr lang="en-US" sz="1100" dirty="0">
                <a:solidFill>
                  <a:srgbClr val="333333"/>
                </a:solidFill>
                <a:latin typeface="JetBrains Mono" panose="02000009000000000000" pitchFamily="49" charset="0"/>
              </a:rPr>
              <a:t>    </a:t>
            </a:r>
            <a:r>
              <a:rPr lang="en-US" sz="1100" b="0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searchParams</a:t>
            </a:r>
            <a:r>
              <a:rPr lang="en-US" sz="1100" b="0" dirty="0" err="1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get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sz="1100" b="0" dirty="0">
                <a:solidFill>
                  <a:srgbClr val="448C27"/>
                </a:solidFill>
                <a:effectLst/>
                <a:latin typeface="JetBrains Mono" panose="02000009000000000000" pitchFamily="49" charset="0"/>
              </a:rPr>
              <a:t>query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1100" dirty="0">
                <a:solidFill>
                  <a:srgbClr val="333333"/>
                </a:solidFill>
                <a:latin typeface="JetBrains Mono" panose="02000009000000000000" pitchFamily="49" charset="0"/>
              </a:rPr>
              <a:t>  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b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</a:b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function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handleSubmit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setSearchParams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query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)</a:t>
            </a: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</a:b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US" sz="1100" b="0" dirty="0">
                <a:solidFill>
                  <a:srgbClr val="4B69C6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 (</a:t>
            </a: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SearchForm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US" sz="1100" b="0" i="1" dirty="0" err="1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onSubmit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1" dirty="0" err="1">
                <a:solidFill>
                  <a:srgbClr val="AA3731"/>
                </a:solidFill>
                <a:effectLst/>
                <a:latin typeface="JetBrains Mono" panose="02000009000000000000" pitchFamily="49" charset="0"/>
              </a:rPr>
              <a:t>handleSubmit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</a:t>
            </a:r>
            <a:r>
              <a:rPr lang="en-US" sz="1100" b="1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TextInput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</a:p>
          <a:p>
            <a:r>
              <a:rPr lang="en-US" sz="1100" i="1" dirty="0">
                <a:solidFill>
                  <a:srgbClr val="91B3E0"/>
                </a:solidFill>
                <a:latin typeface="JetBrains Mono" panose="02000009000000000000" pitchFamily="49" charset="0"/>
              </a:rPr>
              <a:t>        </a:t>
            </a:r>
            <a:r>
              <a:rPr lang="en-US" sz="1100" b="0" i="1" dirty="0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value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query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</a:p>
          <a:p>
            <a:r>
              <a:rPr lang="en-US" sz="1100" i="1" dirty="0">
                <a:solidFill>
                  <a:srgbClr val="91B3E0"/>
                </a:solidFill>
                <a:latin typeface="JetBrains Mono" panose="02000009000000000000" pitchFamily="49" charset="0"/>
              </a:rPr>
              <a:t>        </a:t>
            </a:r>
            <a:r>
              <a:rPr lang="en-US" sz="1100" b="0" i="1" dirty="0" err="1">
                <a:solidFill>
                  <a:srgbClr val="8190A0"/>
                </a:solidFill>
                <a:effectLst/>
                <a:latin typeface="JetBrains Mono" panose="02000009000000000000" pitchFamily="49" charset="0"/>
              </a:rPr>
              <a:t>onChangeText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={</a:t>
            </a:r>
            <a:r>
              <a:rPr lang="en-US" sz="1100" b="0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setQuery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 </a:t>
            </a:r>
          </a:p>
          <a:p>
            <a:r>
              <a:rPr lang="en-US" sz="1100" dirty="0">
                <a:solidFill>
                  <a:srgbClr val="91B3E0"/>
                </a:solidFill>
                <a:latin typeface="JetBrains Mono" panose="02000009000000000000" pitchFamily="49" charset="0"/>
              </a:rPr>
              <a:t>     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/&gt;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&lt;/</a:t>
            </a:r>
            <a:r>
              <a:rPr lang="en-US" sz="1100" b="1" dirty="0" err="1">
                <a:solidFill>
                  <a:srgbClr val="7A3E9D"/>
                </a:solidFill>
                <a:effectLst/>
                <a:latin typeface="JetBrains Mono" panose="02000009000000000000" pitchFamily="49" charset="0"/>
              </a:rPr>
              <a:t>SearchForm</a:t>
            </a:r>
            <a:r>
              <a:rPr lang="en-US" sz="1100" b="0" dirty="0">
                <a:solidFill>
                  <a:srgbClr val="91B3E0"/>
                </a:solidFill>
                <a:effectLst/>
                <a:latin typeface="JetBrains Mono" panose="02000009000000000000" pitchFamily="49" charset="0"/>
              </a:rPr>
              <a:t>&gt;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rPr>
              <a:t>  )</a:t>
            </a:r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;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US" sz="1100" b="0" dirty="0">
                <a:solidFill>
                  <a:srgbClr val="777777"/>
                </a:solidFill>
                <a:effectLst/>
                <a:latin typeface="JetBrains Mono" panose="02000009000000000000" pitchFamily="49" charset="0"/>
              </a:rPr>
              <a:t>}</a:t>
            </a:r>
            <a:endParaRPr lang="en-US" sz="1100" b="0" dirty="0">
              <a:solidFill>
                <a:srgbClr val="333333"/>
              </a:solidFill>
              <a:effectLst/>
              <a:latin typeface="JetBrains Mono" panose="02000009000000000000" pitchFamily="49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7BA6F53-A0EE-47E4-8BD1-A20816F028DB}"/>
              </a:ext>
            </a:extLst>
          </p:cNvPr>
          <p:cNvGrpSpPr/>
          <p:nvPr/>
        </p:nvGrpSpPr>
        <p:grpSpPr>
          <a:xfrm>
            <a:off x="5024421" y="3097217"/>
            <a:ext cx="4048142" cy="854980"/>
            <a:chOff x="4572000" y="2571750"/>
            <a:chExt cx="4048142" cy="8549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04B23-9B19-4314-8657-FB04FDE03A34}"/>
                </a:ext>
              </a:extLst>
            </p:cNvPr>
            <p:cNvSpPr txBox="1"/>
            <p:nvPr/>
          </p:nvSpPr>
          <p:spPr>
            <a:xfrm>
              <a:off x="4572000" y="2826566"/>
              <a:ext cx="4048142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dirty="0">
                  <a:solidFill>
                    <a:srgbClr val="7A3E9D"/>
                  </a:solidFill>
                  <a:effectLst/>
                  <a:latin typeface="JetBrains Mono" panose="02000009000000000000" pitchFamily="49" charset="0"/>
                </a:rPr>
                <a:t>const</a:t>
              </a:r>
              <a:r>
                <a:rPr lang="en-US" sz="1100" b="0" dirty="0">
                  <a:solidFill>
                    <a:srgbClr val="333333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sz="1100" b="0" dirty="0" err="1">
                  <a:solidFill>
                    <a:srgbClr val="7A3E9D"/>
                  </a:solidFill>
                  <a:effectLst/>
                  <a:latin typeface="JetBrains Mono" panose="02000009000000000000" pitchFamily="49" charset="0"/>
                </a:rPr>
                <a:t>queryParams</a:t>
              </a:r>
              <a:r>
                <a:rPr lang="en-US" sz="1100" b="0" dirty="0">
                  <a:solidFill>
                    <a:srgbClr val="333333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sz="1100" b="0" dirty="0">
                  <a:solidFill>
                    <a:srgbClr val="777777"/>
                  </a:solidFill>
                  <a:effectLst/>
                  <a:latin typeface="JetBrains Mono" panose="02000009000000000000" pitchFamily="49" charset="0"/>
                </a:rPr>
                <a:t>=</a:t>
              </a:r>
              <a:r>
                <a:rPr lang="en-US" sz="1100" b="0" dirty="0">
                  <a:solidFill>
                    <a:srgbClr val="333333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sz="1100" b="0" dirty="0">
                  <a:solidFill>
                    <a:srgbClr val="777777"/>
                  </a:solidFill>
                  <a:effectLst/>
                  <a:latin typeface="JetBrains Mono" panose="02000009000000000000" pitchFamily="49" charset="0"/>
                </a:rPr>
                <a:t>new</a:t>
              </a:r>
              <a:r>
                <a:rPr lang="en-US" sz="1100" b="0" dirty="0">
                  <a:solidFill>
                    <a:srgbClr val="333333"/>
                  </a:solidFill>
                  <a:effectLst/>
                  <a:latin typeface="JetBrains Mono" panose="02000009000000000000" pitchFamily="49" charset="0"/>
                </a:rPr>
                <a:t> </a:t>
              </a:r>
              <a:r>
                <a:rPr lang="en-US" sz="1100" b="1" dirty="0" err="1">
                  <a:solidFill>
                    <a:srgbClr val="7A3E9D"/>
                  </a:solidFill>
                  <a:effectLst/>
                  <a:latin typeface="JetBrains Mono" panose="02000009000000000000" pitchFamily="49" charset="0"/>
                </a:rPr>
                <a:t>URLSearchParams</a:t>
              </a:r>
              <a:r>
                <a:rPr lang="en-US" sz="1100" b="0" dirty="0">
                  <a:solidFill>
                    <a:srgbClr val="333333"/>
                  </a:solidFill>
                  <a:effectLst/>
                  <a:latin typeface="JetBrains Mono" panose="02000009000000000000" pitchFamily="49" charset="0"/>
                </a:rPr>
                <a:t>(</a:t>
              </a:r>
              <a:endParaRPr lang="ru-RU" sz="1100" b="0" dirty="0">
                <a:solidFill>
                  <a:srgbClr val="333333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ru-RU" sz="1100" dirty="0">
                  <a:solidFill>
                    <a:srgbClr val="333333"/>
                  </a:solidFill>
                  <a:latin typeface="JetBrains Mono" panose="02000009000000000000" pitchFamily="49" charset="0"/>
                </a:rPr>
                <a:t>  </a:t>
              </a:r>
              <a:r>
                <a:rPr lang="en-US" sz="1100" b="1" dirty="0" err="1">
                  <a:solidFill>
                    <a:srgbClr val="AA3731"/>
                  </a:solidFill>
                  <a:effectLst/>
                  <a:latin typeface="JetBrains Mono" panose="02000009000000000000" pitchFamily="49" charset="0"/>
                </a:rPr>
                <a:t>useLocation</a:t>
              </a:r>
              <a:r>
                <a:rPr lang="en-US" sz="1100" b="0" dirty="0">
                  <a:solidFill>
                    <a:srgbClr val="333333"/>
                  </a:solidFill>
                  <a:effectLst/>
                  <a:latin typeface="JetBrains Mono" panose="02000009000000000000" pitchFamily="49" charset="0"/>
                </a:rPr>
                <a:t>()</a:t>
              </a:r>
              <a:r>
                <a:rPr lang="en-US" sz="1100" b="0" dirty="0">
                  <a:solidFill>
                    <a:srgbClr val="777777"/>
                  </a:solidFill>
                  <a:effectLst/>
                  <a:latin typeface="JetBrains Mono" panose="02000009000000000000" pitchFamily="49" charset="0"/>
                </a:rPr>
                <a:t>.</a:t>
              </a:r>
              <a:r>
                <a:rPr lang="en-US" sz="1100" b="0" dirty="0">
                  <a:solidFill>
                    <a:srgbClr val="7A3E9D"/>
                  </a:solidFill>
                  <a:effectLst/>
                  <a:latin typeface="JetBrains Mono" panose="02000009000000000000" pitchFamily="49" charset="0"/>
                </a:rPr>
                <a:t>search</a:t>
              </a:r>
              <a:endParaRPr lang="ru-RU" sz="1100" b="0" dirty="0">
                <a:solidFill>
                  <a:srgbClr val="7A3E9D"/>
                </a:solidFill>
                <a:effectLst/>
                <a:latin typeface="JetBrains Mono" panose="02000009000000000000" pitchFamily="49" charset="0"/>
              </a:endParaRPr>
            </a:p>
            <a:p>
              <a:r>
                <a:rPr lang="ru-RU" sz="1100" dirty="0">
                  <a:solidFill>
                    <a:srgbClr val="7A3E9D"/>
                  </a:solidFill>
                  <a:latin typeface="JetBrains Mono" panose="02000009000000000000" pitchFamily="49" charset="0"/>
                </a:rPr>
                <a:t> </a:t>
              </a:r>
              <a:r>
                <a:rPr lang="en-US" sz="1100" b="0" dirty="0">
                  <a:solidFill>
                    <a:srgbClr val="333333"/>
                  </a:solidFill>
                  <a:effectLst/>
                  <a:latin typeface="JetBrains Mono" panose="02000009000000000000" pitchFamily="49" charset="0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668769-3F77-49A8-961D-8E1D945FAD4A}"/>
                </a:ext>
              </a:extLst>
            </p:cNvPr>
            <p:cNvSpPr txBox="1"/>
            <p:nvPr/>
          </p:nvSpPr>
          <p:spPr>
            <a:xfrm>
              <a:off x="4572000" y="2571750"/>
              <a:ext cx="393963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100" i="1" dirty="0">
                  <a:solidFill>
                    <a:srgbClr val="8190A0"/>
                  </a:solidFill>
                  <a:latin typeface="JetBrains Mono" panose="02000009000000000000" pitchFamily="49" charset="0"/>
                </a:rPr>
                <a:t>// старый подход</a:t>
              </a:r>
              <a:endParaRPr lang="ru-RU" sz="1100" dirty="0"/>
            </a:p>
          </p:txBody>
        </p:sp>
      </p:grp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F774A98-6AEA-3343-8C08-35D3F02BC860}"/>
              </a:ext>
            </a:extLst>
          </p:cNvPr>
          <p:cNvCxnSpPr>
            <a:cxnSpLocks/>
          </p:cNvCxnSpPr>
          <p:nvPr/>
        </p:nvCxnSpPr>
        <p:spPr>
          <a:xfrm>
            <a:off x="4882490" y="1231897"/>
            <a:ext cx="0" cy="317934"/>
          </a:xfrm>
          <a:prstGeom prst="line">
            <a:avLst/>
          </a:prstGeom>
          <a:ln w="31750">
            <a:solidFill>
              <a:srgbClr val="FBD916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1A77404-FC7E-9A4A-A52E-324B11704046}"/>
              </a:ext>
            </a:extLst>
          </p:cNvPr>
          <p:cNvCxnSpPr>
            <a:cxnSpLocks/>
          </p:cNvCxnSpPr>
          <p:nvPr/>
        </p:nvCxnSpPr>
        <p:spPr>
          <a:xfrm>
            <a:off x="4885823" y="1904419"/>
            <a:ext cx="0" cy="327337"/>
          </a:xfrm>
          <a:prstGeom prst="line">
            <a:avLst/>
          </a:prstGeom>
          <a:ln w="31750">
            <a:solidFill>
              <a:srgbClr val="FBD916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28D8412-C29B-A245-A5F5-6C4B01CA08E7}"/>
              </a:ext>
            </a:extLst>
          </p:cNvPr>
          <p:cNvSpPr/>
          <p:nvPr/>
        </p:nvSpPr>
        <p:spPr>
          <a:xfrm>
            <a:off x="0" y="0"/>
            <a:ext cx="9144000" cy="385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6DC95272-4821-9C4D-BC8F-29B1DD01DB2D}"/>
              </a:ext>
            </a:extLst>
          </p:cNvPr>
          <p:cNvGrpSpPr/>
          <p:nvPr/>
        </p:nvGrpSpPr>
        <p:grpSpPr>
          <a:xfrm>
            <a:off x="233245" y="100925"/>
            <a:ext cx="830833" cy="196379"/>
            <a:chOff x="273375" y="60357"/>
            <a:chExt cx="875037" cy="206827"/>
          </a:xfrm>
          <a:noFill/>
        </p:grpSpPr>
        <p:pic>
          <p:nvPicPr>
            <p:cNvPr id="27" name="Picture 2" descr="Reload icon - Unicons Icon Set">
              <a:extLst>
                <a:ext uri="{FF2B5EF4-FFF2-40B4-BE49-F238E27FC236}">
                  <a16:creationId xmlns:a16="http://schemas.microsoft.com/office/drawing/2014/main" id="{F33A77E8-7E7A-024E-845F-6581ED21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04" y="102044"/>
              <a:ext cx="145988" cy="145988"/>
            </a:xfrm>
            <a:prstGeom prst="rect">
              <a:avLst/>
            </a:prstGeom>
            <a:grpFill/>
          </p:spPr>
        </p:pic>
        <p:pic>
          <p:nvPicPr>
            <p:cNvPr id="28" name="Picture 4" descr="Right, arrow icon - Free download on Iconfinder">
              <a:extLst>
                <a:ext uri="{FF2B5EF4-FFF2-40B4-BE49-F238E27FC236}">
                  <a16:creationId xmlns:a16="http://schemas.microsoft.com/office/drawing/2014/main" id="{FF150AA2-8D95-C445-9158-6EA4316C1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28" y="102397"/>
              <a:ext cx="137636" cy="137636"/>
            </a:xfrm>
            <a:prstGeom prst="rect">
              <a:avLst/>
            </a:prstGeom>
            <a:grpFill/>
          </p:spPr>
        </p:pic>
        <p:pic>
          <p:nvPicPr>
            <p:cNvPr id="29" name="Picture 4" descr="Right, arrow icon - Free download on Iconfinder">
              <a:extLst>
                <a:ext uri="{FF2B5EF4-FFF2-40B4-BE49-F238E27FC236}">
                  <a16:creationId xmlns:a16="http://schemas.microsoft.com/office/drawing/2014/main" id="{0B92C5C4-057B-274A-9BC1-623E70D36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3375" y="101570"/>
              <a:ext cx="137635" cy="137635"/>
            </a:xfrm>
            <a:prstGeom prst="rect">
              <a:avLst/>
            </a:prstGeom>
            <a:grpFill/>
          </p:spPr>
        </p:pic>
        <p:pic>
          <p:nvPicPr>
            <p:cNvPr id="30" name="Picture 6" descr="House Icons - Download Free Vector Icons | Noun Project">
              <a:extLst>
                <a:ext uri="{FF2B5EF4-FFF2-40B4-BE49-F238E27FC236}">
                  <a16:creationId xmlns:a16="http://schemas.microsoft.com/office/drawing/2014/main" id="{59917BDC-4419-8346-9DB8-207742D97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585" y="60357"/>
              <a:ext cx="206827" cy="206827"/>
            </a:xfrm>
            <a:prstGeom prst="rect">
              <a:avLst/>
            </a:prstGeom>
            <a:grpFill/>
          </p:spPr>
        </p:pic>
      </p:grp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CCB6AF6C-4099-6243-961A-7F91306376AC}"/>
              </a:ext>
            </a:extLst>
          </p:cNvPr>
          <p:cNvSpPr/>
          <p:nvPr/>
        </p:nvSpPr>
        <p:spPr>
          <a:xfrm>
            <a:off x="1223755" y="61363"/>
            <a:ext cx="6275294" cy="2599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04655F-0599-9342-9230-628C60744C94}"/>
              </a:ext>
            </a:extLst>
          </p:cNvPr>
          <p:cNvSpPr txBox="1"/>
          <p:nvPr/>
        </p:nvSpPr>
        <p:spPr>
          <a:xfrm>
            <a:off x="1514151" y="59147"/>
            <a:ext cx="57405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http://localhost:3000/reactrouter-meetup/features/usesearchparams</a:t>
            </a:r>
            <a:endParaRPr lang="ru-RU" sz="110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9633FE3A-A571-1342-947E-6AEB017383B6}"/>
              </a:ext>
            </a:extLst>
          </p:cNvPr>
          <p:cNvSpPr/>
          <p:nvPr/>
        </p:nvSpPr>
        <p:spPr>
          <a:xfrm>
            <a:off x="1368350" y="164386"/>
            <a:ext cx="109560" cy="79650"/>
          </a:xfrm>
          <a:prstGeom prst="roundRect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Арка 25">
            <a:extLst>
              <a:ext uri="{FF2B5EF4-FFF2-40B4-BE49-F238E27FC236}">
                <a16:creationId xmlns:a16="http://schemas.microsoft.com/office/drawing/2014/main" id="{5AF0F3E4-A702-AE4F-AD3E-52AA0AC42539}"/>
              </a:ext>
            </a:extLst>
          </p:cNvPr>
          <p:cNvSpPr/>
          <p:nvPr/>
        </p:nvSpPr>
        <p:spPr>
          <a:xfrm>
            <a:off x="1382053" y="113490"/>
            <a:ext cx="79632" cy="101600"/>
          </a:xfrm>
          <a:prstGeom prst="blockArc">
            <a:avLst/>
          </a:prstGeom>
          <a:solidFill>
            <a:srgbClr val="7C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6527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3947</TotalTime>
  <Words>1100</Words>
  <Application>Microsoft Office PowerPoint</Application>
  <PresentationFormat>Экран (16:9)</PresentationFormat>
  <Paragraphs>212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Roboto Thin</vt:lpstr>
      <vt:lpstr>Consolas</vt:lpstr>
      <vt:lpstr>Avenir Medium</vt:lpstr>
      <vt:lpstr>Arial</vt:lpstr>
      <vt:lpstr>Roboto Light</vt:lpstr>
      <vt:lpstr>Roboto</vt:lpstr>
      <vt:lpstr>d_Kallisto</vt:lpstr>
      <vt:lpstr>JetBrains Mono</vt:lpstr>
      <vt:lpstr>Mont ExtraLight DEMO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Igor Ivanov</cp:lastModifiedBy>
  <cp:revision>108</cp:revision>
  <dcterms:modified xsi:type="dcterms:W3CDTF">2021-11-29T14:08:41Z</dcterms:modified>
</cp:coreProperties>
</file>